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62" r:id="rId3"/>
    <p:sldId id="648" r:id="rId4"/>
    <p:sldId id="601" r:id="rId5"/>
    <p:sldId id="642" r:id="rId6"/>
    <p:sldId id="605" r:id="rId7"/>
    <p:sldId id="647" r:id="rId8"/>
    <p:sldId id="604" r:id="rId9"/>
    <p:sldId id="549" r:id="rId10"/>
    <p:sldId id="517" r:id="rId11"/>
    <p:sldId id="622" r:id="rId12"/>
    <p:sldId id="559" r:id="rId13"/>
    <p:sldId id="629" r:id="rId14"/>
    <p:sldId id="649" r:id="rId15"/>
    <p:sldId id="638" r:id="rId1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CE6F2"/>
    <a:srgbClr val="FFFFFF"/>
    <a:srgbClr val="008080"/>
    <a:srgbClr val="339933"/>
    <a:srgbClr val="0033CC"/>
    <a:srgbClr val="3366FF"/>
    <a:srgbClr val="00CC99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60" autoAdjust="0"/>
    <p:restoredTop sz="84794" autoAdjust="0"/>
  </p:normalViewPr>
  <p:slideViewPr>
    <p:cSldViewPr>
      <p:cViewPr>
        <p:scale>
          <a:sx n="90" d="100"/>
          <a:sy n="90" d="100"/>
        </p:scale>
        <p:origin x="-7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0EDD7-25BB-40B5-8EA3-B9E02EB3A4A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91FEDD3-2914-4B7A-8532-A4566A0F65A1}">
      <dgm:prSet phldrT="[文字]" custT="1"/>
      <dgm:spPr/>
      <dgm:t>
        <a:bodyPr/>
        <a:lstStyle/>
        <a:p>
          <a:endParaRPr lang="zh-TW" altLang="en-US" sz="2800" dirty="0"/>
        </a:p>
      </dgm:t>
    </dgm:pt>
    <dgm:pt modelId="{27B7DEA0-314B-4F45-8880-634F8F7FA9A7}" type="parTrans" cxnId="{492E75D6-F38F-4AC5-BA72-1A04E253ACAE}">
      <dgm:prSet/>
      <dgm:spPr/>
      <dgm:t>
        <a:bodyPr/>
        <a:lstStyle/>
        <a:p>
          <a:endParaRPr lang="zh-TW" altLang="en-US"/>
        </a:p>
      </dgm:t>
    </dgm:pt>
    <dgm:pt modelId="{E6A84B42-8DB0-4E95-BA5A-4E0055484A02}" type="sibTrans" cxnId="{492E75D6-F38F-4AC5-BA72-1A04E253ACAE}">
      <dgm:prSet/>
      <dgm:spPr/>
      <dgm:t>
        <a:bodyPr/>
        <a:lstStyle/>
        <a:p>
          <a:endParaRPr lang="zh-TW" altLang="en-US"/>
        </a:p>
      </dgm:t>
    </dgm:pt>
    <dgm:pt modelId="{AF85D2BA-97BA-41A8-B140-6E70C7BF8B47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智慧</a:t>
          </a:r>
          <a:endParaRPr lang="en-US" altLang="zh-TW" sz="32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城市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4DB43722-3CDB-4B08-AC0B-C5362CDECA87}" type="parTrans" cxnId="{381BF1BE-997F-4D88-AB77-4A97A0D3E3C7}">
      <dgm:prSet/>
      <dgm:spPr/>
      <dgm:t>
        <a:bodyPr/>
        <a:lstStyle/>
        <a:p>
          <a:endParaRPr lang="zh-TW" altLang="en-US"/>
        </a:p>
      </dgm:t>
    </dgm:pt>
    <dgm:pt modelId="{697488EE-1966-40E3-9EE5-5F98A961A3BA}" type="sibTrans" cxnId="{381BF1BE-997F-4D88-AB77-4A97A0D3E3C7}">
      <dgm:prSet/>
      <dgm:spPr/>
      <dgm:t>
        <a:bodyPr/>
        <a:lstStyle/>
        <a:p>
          <a:endParaRPr lang="zh-TW" altLang="en-US"/>
        </a:p>
      </dgm:t>
    </dgm:pt>
    <dgm:pt modelId="{1245D160-758A-4395-840F-DD0EA7941B23}">
      <dgm:prSet phldrT="[文字]" custT="1"/>
      <dgm:spPr/>
      <dgm:t>
        <a:bodyPr/>
        <a:lstStyle/>
        <a:p>
          <a:pPr defTabSz="7112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endParaRPr lang="zh-TW" altLang="en-US" sz="1100" dirty="0"/>
        </a:p>
      </dgm:t>
    </dgm:pt>
    <dgm:pt modelId="{513FFCBA-ADE6-4631-BAAC-04ECBE8398A4}" type="sibTrans" cxnId="{A69FB840-05BA-43BC-B365-E6AFBBB32FE0}">
      <dgm:prSet/>
      <dgm:spPr/>
      <dgm:t>
        <a:bodyPr/>
        <a:lstStyle/>
        <a:p>
          <a:endParaRPr lang="zh-TW" altLang="en-US"/>
        </a:p>
      </dgm:t>
    </dgm:pt>
    <dgm:pt modelId="{84FEDDD4-E472-464A-973A-FFDB6C08E244}" type="parTrans" cxnId="{A69FB840-05BA-43BC-B365-E6AFBBB32FE0}">
      <dgm:prSet/>
      <dgm:spPr/>
      <dgm:t>
        <a:bodyPr/>
        <a:lstStyle/>
        <a:p>
          <a:endParaRPr lang="zh-TW" altLang="en-US"/>
        </a:p>
      </dgm:t>
    </dgm:pt>
    <dgm:pt modelId="{CBB25F92-D4CF-4F4B-8B58-2C889926C54A}" type="pres">
      <dgm:prSet presAssocID="{9BE0EDD7-25BB-40B5-8EA3-B9E02EB3A4A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2D92BBE-5E74-4244-87C8-646E02573A8E}" type="pres">
      <dgm:prSet presAssocID="{F91FEDD3-2914-4B7A-8532-A4566A0F65A1}" presName="chaos" presStyleCnt="0"/>
      <dgm:spPr/>
    </dgm:pt>
    <dgm:pt modelId="{A82A1FE5-D023-4389-836B-C950861522EA}" type="pres">
      <dgm:prSet presAssocID="{F91FEDD3-2914-4B7A-8532-A4566A0F65A1}" presName="parTx1" presStyleLbl="revTx" presStyleIdx="0" presStyleCnt="2"/>
      <dgm:spPr/>
      <dgm:t>
        <a:bodyPr/>
        <a:lstStyle/>
        <a:p>
          <a:endParaRPr lang="zh-TW" altLang="en-US"/>
        </a:p>
      </dgm:t>
    </dgm:pt>
    <dgm:pt modelId="{BBEF1B90-F9D2-4011-A1AC-C23142727890}" type="pres">
      <dgm:prSet presAssocID="{F91FEDD3-2914-4B7A-8532-A4566A0F65A1}" presName="c1" presStyleLbl="node1" presStyleIdx="0" presStyleCnt="19"/>
      <dgm:spPr/>
    </dgm:pt>
    <dgm:pt modelId="{85AA132D-1FF5-4C99-B7B5-84C3FF788231}" type="pres">
      <dgm:prSet presAssocID="{F91FEDD3-2914-4B7A-8532-A4566A0F65A1}" presName="c2" presStyleLbl="node1" presStyleIdx="1" presStyleCnt="19"/>
      <dgm:spPr/>
    </dgm:pt>
    <dgm:pt modelId="{9241AD1A-9D8E-4E7C-AD79-9E457B8227AE}" type="pres">
      <dgm:prSet presAssocID="{F91FEDD3-2914-4B7A-8532-A4566A0F65A1}" presName="c3" presStyleLbl="node1" presStyleIdx="2" presStyleCnt="19"/>
      <dgm:spPr/>
    </dgm:pt>
    <dgm:pt modelId="{92531454-07A2-4B6E-92E1-77DF36058120}" type="pres">
      <dgm:prSet presAssocID="{F91FEDD3-2914-4B7A-8532-A4566A0F65A1}" presName="c4" presStyleLbl="node1" presStyleIdx="3" presStyleCnt="19"/>
      <dgm:spPr/>
    </dgm:pt>
    <dgm:pt modelId="{5DEAD0AF-87CD-4A3A-8770-94629E28BDDD}" type="pres">
      <dgm:prSet presAssocID="{F91FEDD3-2914-4B7A-8532-A4566A0F65A1}" presName="c5" presStyleLbl="node1" presStyleIdx="4" presStyleCnt="19"/>
      <dgm:spPr/>
    </dgm:pt>
    <dgm:pt modelId="{7F43C4DD-73FA-4CA9-8EAA-17795294456A}" type="pres">
      <dgm:prSet presAssocID="{F91FEDD3-2914-4B7A-8532-A4566A0F65A1}" presName="c6" presStyleLbl="node1" presStyleIdx="5" presStyleCnt="19"/>
      <dgm:spPr/>
    </dgm:pt>
    <dgm:pt modelId="{CABB0ADF-6653-4659-B6FA-FB50D59C2D5C}" type="pres">
      <dgm:prSet presAssocID="{F91FEDD3-2914-4B7A-8532-A4566A0F65A1}" presName="c7" presStyleLbl="node1" presStyleIdx="6" presStyleCnt="19"/>
      <dgm:spPr/>
    </dgm:pt>
    <dgm:pt modelId="{76DDD5BD-9F94-4E94-A428-10D81A047BBB}" type="pres">
      <dgm:prSet presAssocID="{F91FEDD3-2914-4B7A-8532-A4566A0F65A1}" presName="c8" presStyleLbl="node1" presStyleIdx="7" presStyleCnt="19"/>
      <dgm:spPr/>
    </dgm:pt>
    <dgm:pt modelId="{8B1A7DFC-A406-4127-9633-2D3E4C7E6A22}" type="pres">
      <dgm:prSet presAssocID="{F91FEDD3-2914-4B7A-8532-A4566A0F65A1}" presName="c9" presStyleLbl="node1" presStyleIdx="8" presStyleCnt="19"/>
      <dgm:spPr/>
    </dgm:pt>
    <dgm:pt modelId="{784A0332-F382-4615-87DD-ADE94AB8DCE5}" type="pres">
      <dgm:prSet presAssocID="{F91FEDD3-2914-4B7A-8532-A4566A0F65A1}" presName="c10" presStyleLbl="node1" presStyleIdx="9" presStyleCnt="19"/>
      <dgm:spPr/>
    </dgm:pt>
    <dgm:pt modelId="{C834EAFE-B8E7-41C3-B169-0D65E385D89D}" type="pres">
      <dgm:prSet presAssocID="{F91FEDD3-2914-4B7A-8532-A4566A0F65A1}" presName="c11" presStyleLbl="node1" presStyleIdx="10" presStyleCnt="19"/>
      <dgm:spPr/>
    </dgm:pt>
    <dgm:pt modelId="{5F8A6F4E-3FA3-4827-83A4-07D3F6AB0D30}" type="pres">
      <dgm:prSet presAssocID="{F91FEDD3-2914-4B7A-8532-A4566A0F65A1}" presName="c12" presStyleLbl="node1" presStyleIdx="11" presStyleCnt="19"/>
      <dgm:spPr/>
    </dgm:pt>
    <dgm:pt modelId="{823C1AD4-0F7C-4463-B21C-68E02767788C}" type="pres">
      <dgm:prSet presAssocID="{F91FEDD3-2914-4B7A-8532-A4566A0F65A1}" presName="c13" presStyleLbl="node1" presStyleIdx="12" presStyleCnt="19"/>
      <dgm:spPr/>
    </dgm:pt>
    <dgm:pt modelId="{C0EA1408-BFB1-43F0-A096-8C913FFB9F8B}" type="pres">
      <dgm:prSet presAssocID="{F91FEDD3-2914-4B7A-8532-A4566A0F65A1}" presName="c14" presStyleLbl="node1" presStyleIdx="13" presStyleCnt="19"/>
      <dgm:spPr/>
    </dgm:pt>
    <dgm:pt modelId="{27BB1B1A-FF16-497E-B390-905DD7A19E19}" type="pres">
      <dgm:prSet presAssocID="{F91FEDD3-2914-4B7A-8532-A4566A0F65A1}" presName="c15" presStyleLbl="node1" presStyleIdx="14" presStyleCnt="19"/>
      <dgm:spPr/>
    </dgm:pt>
    <dgm:pt modelId="{DF364476-6A66-4763-B167-CD10A55DB893}" type="pres">
      <dgm:prSet presAssocID="{F91FEDD3-2914-4B7A-8532-A4566A0F65A1}" presName="c16" presStyleLbl="node1" presStyleIdx="15" presStyleCnt="19"/>
      <dgm:spPr/>
    </dgm:pt>
    <dgm:pt modelId="{7F6F60A5-ECE1-4D7E-BD53-4CC4FEF1F7DF}" type="pres">
      <dgm:prSet presAssocID="{F91FEDD3-2914-4B7A-8532-A4566A0F65A1}" presName="c17" presStyleLbl="node1" presStyleIdx="16" presStyleCnt="19"/>
      <dgm:spPr/>
    </dgm:pt>
    <dgm:pt modelId="{D528B04E-4D8D-41C2-A142-630B10EA7F30}" type="pres">
      <dgm:prSet presAssocID="{F91FEDD3-2914-4B7A-8532-A4566A0F65A1}" presName="c18" presStyleLbl="node1" presStyleIdx="17" presStyleCnt="19"/>
      <dgm:spPr/>
    </dgm:pt>
    <dgm:pt modelId="{476204CC-467D-4C38-BE33-6799F4C6FCA7}" type="pres">
      <dgm:prSet presAssocID="{E6A84B42-8DB0-4E95-BA5A-4E0055484A02}" presName="chevronComposite1" presStyleCnt="0"/>
      <dgm:spPr/>
    </dgm:pt>
    <dgm:pt modelId="{D5283598-46EE-4755-8D8B-A36AC7BBC965}" type="pres">
      <dgm:prSet presAssocID="{E6A84B42-8DB0-4E95-BA5A-4E0055484A02}" presName="chevron1" presStyleLbl="sibTrans2D1" presStyleIdx="0" presStyleCnt="2"/>
      <dgm:spPr/>
    </dgm:pt>
    <dgm:pt modelId="{4C9B398D-75CF-43B7-AD49-4ED4A2372ED7}" type="pres">
      <dgm:prSet presAssocID="{E6A84B42-8DB0-4E95-BA5A-4E0055484A02}" presName="spChevron1" presStyleCnt="0"/>
      <dgm:spPr/>
    </dgm:pt>
    <dgm:pt modelId="{7D566EF4-9167-49DB-AD9F-FAB7562266CA}" type="pres">
      <dgm:prSet presAssocID="{E6A84B42-8DB0-4E95-BA5A-4E0055484A02}" presName="overlap" presStyleCnt="0"/>
      <dgm:spPr/>
    </dgm:pt>
    <dgm:pt modelId="{C6E91C7B-7944-427B-B866-97778038CE82}" type="pres">
      <dgm:prSet presAssocID="{E6A84B42-8DB0-4E95-BA5A-4E0055484A02}" presName="chevronComposite2" presStyleCnt="0"/>
      <dgm:spPr/>
    </dgm:pt>
    <dgm:pt modelId="{4EA440D8-0929-48ED-A2B8-8538BB7E1CE2}" type="pres">
      <dgm:prSet presAssocID="{E6A84B42-8DB0-4E95-BA5A-4E0055484A02}" presName="chevron2" presStyleLbl="sibTrans2D1" presStyleIdx="1" presStyleCnt="2"/>
      <dgm:spPr/>
    </dgm:pt>
    <dgm:pt modelId="{41F5CAEF-3E17-4C05-8D26-DC75F3277642}" type="pres">
      <dgm:prSet presAssocID="{E6A84B42-8DB0-4E95-BA5A-4E0055484A02}" presName="spChevron2" presStyleCnt="0"/>
      <dgm:spPr/>
    </dgm:pt>
    <dgm:pt modelId="{649B44B5-3854-4913-8F21-75076C81C9C8}" type="pres">
      <dgm:prSet presAssocID="{AF85D2BA-97BA-41A8-B140-6E70C7BF8B47}" presName="last" presStyleCnt="0"/>
      <dgm:spPr/>
    </dgm:pt>
    <dgm:pt modelId="{16414C2D-0543-4B18-A811-4C11CBABB9EE}" type="pres">
      <dgm:prSet presAssocID="{AF85D2BA-97BA-41A8-B140-6E70C7BF8B47}" presName="circleTx" presStyleLbl="node1" presStyleIdx="18" presStyleCnt="19" custScaleX="120285" custScaleY="120285"/>
      <dgm:spPr/>
      <dgm:t>
        <a:bodyPr/>
        <a:lstStyle/>
        <a:p>
          <a:endParaRPr lang="zh-TW" altLang="en-US"/>
        </a:p>
      </dgm:t>
    </dgm:pt>
    <dgm:pt modelId="{8129B76B-C0E5-4901-9363-F9AD83341111}" type="pres">
      <dgm:prSet presAssocID="{AF85D2BA-97BA-41A8-B140-6E70C7BF8B47}" presName="desTxN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01B837-E585-4C32-A89E-83F76CD4FD13}" type="pres">
      <dgm:prSet presAssocID="{AF85D2BA-97BA-41A8-B140-6E70C7BF8B47}" presName="spN" presStyleCnt="0"/>
      <dgm:spPr/>
    </dgm:pt>
  </dgm:ptLst>
  <dgm:cxnLst>
    <dgm:cxn modelId="{A69FB840-05BA-43BC-B365-E6AFBBB32FE0}" srcId="{AF85D2BA-97BA-41A8-B140-6E70C7BF8B47}" destId="{1245D160-758A-4395-840F-DD0EA7941B23}" srcOrd="0" destOrd="0" parTransId="{84FEDDD4-E472-464A-973A-FFDB6C08E244}" sibTransId="{513FFCBA-ADE6-4631-BAAC-04ECBE8398A4}"/>
    <dgm:cxn modelId="{381BF1BE-997F-4D88-AB77-4A97A0D3E3C7}" srcId="{9BE0EDD7-25BB-40B5-8EA3-B9E02EB3A4A3}" destId="{AF85D2BA-97BA-41A8-B140-6E70C7BF8B47}" srcOrd="1" destOrd="0" parTransId="{4DB43722-3CDB-4B08-AC0B-C5362CDECA87}" sibTransId="{697488EE-1966-40E3-9EE5-5F98A961A3BA}"/>
    <dgm:cxn modelId="{06DA12EF-B7CF-432D-8040-A949161AFC2A}" type="presOf" srcId="{9BE0EDD7-25BB-40B5-8EA3-B9E02EB3A4A3}" destId="{CBB25F92-D4CF-4F4B-8B58-2C889926C54A}" srcOrd="0" destOrd="0" presId="urn:microsoft.com/office/officeart/2009/3/layout/RandomtoResultProcess"/>
    <dgm:cxn modelId="{492E75D6-F38F-4AC5-BA72-1A04E253ACAE}" srcId="{9BE0EDD7-25BB-40B5-8EA3-B9E02EB3A4A3}" destId="{F91FEDD3-2914-4B7A-8532-A4566A0F65A1}" srcOrd="0" destOrd="0" parTransId="{27B7DEA0-314B-4F45-8880-634F8F7FA9A7}" sibTransId="{E6A84B42-8DB0-4E95-BA5A-4E0055484A02}"/>
    <dgm:cxn modelId="{049A800E-D08C-45BC-9721-3ADA3ADA9565}" type="presOf" srcId="{AF85D2BA-97BA-41A8-B140-6E70C7BF8B47}" destId="{16414C2D-0543-4B18-A811-4C11CBABB9EE}" srcOrd="0" destOrd="0" presId="urn:microsoft.com/office/officeart/2009/3/layout/RandomtoResultProcess"/>
    <dgm:cxn modelId="{EFC582DA-610B-497F-B36F-1C46498B462F}" type="presOf" srcId="{1245D160-758A-4395-840F-DD0EA7941B23}" destId="{8129B76B-C0E5-4901-9363-F9AD83341111}" srcOrd="0" destOrd="0" presId="urn:microsoft.com/office/officeart/2009/3/layout/RandomtoResultProcess"/>
    <dgm:cxn modelId="{C0FC80FE-C4F9-471D-ACDA-876075B34BE4}" type="presOf" srcId="{F91FEDD3-2914-4B7A-8532-A4566A0F65A1}" destId="{A82A1FE5-D023-4389-836B-C950861522EA}" srcOrd="0" destOrd="0" presId="urn:microsoft.com/office/officeart/2009/3/layout/RandomtoResultProcess"/>
    <dgm:cxn modelId="{87C388D6-4F70-4344-BBD8-468F8573A161}" type="presParOf" srcId="{CBB25F92-D4CF-4F4B-8B58-2C889926C54A}" destId="{B2D92BBE-5E74-4244-87C8-646E02573A8E}" srcOrd="0" destOrd="0" presId="urn:microsoft.com/office/officeart/2009/3/layout/RandomtoResultProcess"/>
    <dgm:cxn modelId="{3B61D8D1-8428-4324-8229-F6125397306E}" type="presParOf" srcId="{B2D92BBE-5E74-4244-87C8-646E02573A8E}" destId="{A82A1FE5-D023-4389-836B-C950861522EA}" srcOrd="0" destOrd="0" presId="urn:microsoft.com/office/officeart/2009/3/layout/RandomtoResultProcess"/>
    <dgm:cxn modelId="{626D36C5-AA2C-4692-ADA4-20FD6985E80A}" type="presParOf" srcId="{B2D92BBE-5E74-4244-87C8-646E02573A8E}" destId="{BBEF1B90-F9D2-4011-A1AC-C23142727890}" srcOrd="1" destOrd="0" presId="urn:microsoft.com/office/officeart/2009/3/layout/RandomtoResultProcess"/>
    <dgm:cxn modelId="{E1E5D58D-11FA-4F92-818B-ED64AFA57EAA}" type="presParOf" srcId="{B2D92BBE-5E74-4244-87C8-646E02573A8E}" destId="{85AA132D-1FF5-4C99-B7B5-84C3FF788231}" srcOrd="2" destOrd="0" presId="urn:microsoft.com/office/officeart/2009/3/layout/RandomtoResultProcess"/>
    <dgm:cxn modelId="{AE453CA3-513D-47F5-BA24-AD9C89C1DFCA}" type="presParOf" srcId="{B2D92BBE-5E74-4244-87C8-646E02573A8E}" destId="{9241AD1A-9D8E-4E7C-AD79-9E457B8227AE}" srcOrd="3" destOrd="0" presId="urn:microsoft.com/office/officeart/2009/3/layout/RandomtoResultProcess"/>
    <dgm:cxn modelId="{5229B04F-1940-495F-A136-45CF00CF2BC5}" type="presParOf" srcId="{B2D92BBE-5E74-4244-87C8-646E02573A8E}" destId="{92531454-07A2-4B6E-92E1-77DF36058120}" srcOrd="4" destOrd="0" presId="urn:microsoft.com/office/officeart/2009/3/layout/RandomtoResultProcess"/>
    <dgm:cxn modelId="{3EA41CCC-58A9-400C-BF99-994599AB31FC}" type="presParOf" srcId="{B2D92BBE-5E74-4244-87C8-646E02573A8E}" destId="{5DEAD0AF-87CD-4A3A-8770-94629E28BDDD}" srcOrd="5" destOrd="0" presId="urn:microsoft.com/office/officeart/2009/3/layout/RandomtoResultProcess"/>
    <dgm:cxn modelId="{400E80B4-C6BD-416A-8D10-1C8D1B21FEC1}" type="presParOf" srcId="{B2D92BBE-5E74-4244-87C8-646E02573A8E}" destId="{7F43C4DD-73FA-4CA9-8EAA-17795294456A}" srcOrd="6" destOrd="0" presId="urn:microsoft.com/office/officeart/2009/3/layout/RandomtoResultProcess"/>
    <dgm:cxn modelId="{A2AE2F89-A38C-484D-9BBB-878F741CA35D}" type="presParOf" srcId="{B2D92BBE-5E74-4244-87C8-646E02573A8E}" destId="{CABB0ADF-6653-4659-B6FA-FB50D59C2D5C}" srcOrd="7" destOrd="0" presId="urn:microsoft.com/office/officeart/2009/3/layout/RandomtoResultProcess"/>
    <dgm:cxn modelId="{88D83DA1-C12A-438A-9361-455E898A6921}" type="presParOf" srcId="{B2D92BBE-5E74-4244-87C8-646E02573A8E}" destId="{76DDD5BD-9F94-4E94-A428-10D81A047BBB}" srcOrd="8" destOrd="0" presId="urn:microsoft.com/office/officeart/2009/3/layout/RandomtoResultProcess"/>
    <dgm:cxn modelId="{396B478B-41F4-4E6C-9F88-0C2642BC4AF0}" type="presParOf" srcId="{B2D92BBE-5E74-4244-87C8-646E02573A8E}" destId="{8B1A7DFC-A406-4127-9633-2D3E4C7E6A22}" srcOrd="9" destOrd="0" presId="urn:microsoft.com/office/officeart/2009/3/layout/RandomtoResultProcess"/>
    <dgm:cxn modelId="{87C576E2-FE5B-46CC-AA4C-CF3CA70D2ECF}" type="presParOf" srcId="{B2D92BBE-5E74-4244-87C8-646E02573A8E}" destId="{784A0332-F382-4615-87DD-ADE94AB8DCE5}" srcOrd="10" destOrd="0" presId="urn:microsoft.com/office/officeart/2009/3/layout/RandomtoResultProcess"/>
    <dgm:cxn modelId="{2163B10B-1C7D-400F-BC1E-75043DFCA279}" type="presParOf" srcId="{B2D92BBE-5E74-4244-87C8-646E02573A8E}" destId="{C834EAFE-B8E7-41C3-B169-0D65E385D89D}" srcOrd="11" destOrd="0" presId="urn:microsoft.com/office/officeart/2009/3/layout/RandomtoResultProcess"/>
    <dgm:cxn modelId="{397C57E7-6FB5-4C2C-88C9-2157BED6986D}" type="presParOf" srcId="{B2D92BBE-5E74-4244-87C8-646E02573A8E}" destId="{5F8A6F4E-3FA3-4827-83A4-07D3F6AB0D30}" srcOrd="12" destOrd="0" presId="urn:microsoft.com/office/officeart/2009/3/layout/RandomtoResultProcess"/>
    <dgm:cxn modelId="{86A9F81B-DADA-4BE9-B32E-57E88F230CAB}" type="presParOf" srcId="{B2D92BBE-5E74-4244-87C8-646E02573A8E}" destId="{823C1AD4-0F7C-4463-B21C-68E02767788C}" srcOrd="13" destOrd="0" presId="urn:microsoft.com/office/officeart/2009/3/layout/RandomtoResultProcess"/>
    <dgm:cxn modelId="{7A330F54-5AD8-47CD-8BBB-A198162C89FD}" type="presParOf" srcId="{B2D92BBE-5E74-4244-87C8-646E02573A8E}" destId="{C0EA1408-BFB1-43F0-A096-8C913FFB9F8B}" srcOrd="14" destOrd="0" presId="urn:microsoft.com/office/officeart/2009/3/layout/RandomtoResultProcess"/>
    <dgm:cxn modelId="{43B420D4-1C14-42CA-8E25-71B160D01A23}" type="presParOf" srcId="{B2D92BBE-5E74-4244-87C8-646E02573A8E}" destId="{27BB1B1A-FF16-497E-B390-905DD7A19E19}" srcOrd="15" destOrd="0" presId="urn:microsoft.com/office/officeart/2009/3/layout/RandomtoResultProcess"/>
    <dgm:cxn modelId="{B6E4AC3C-FD93-417D-BEDD-D314F125EBF7}" type="presParOf" srcId="{B2D92BBE-5E74-4244-87C8-646E02573A8E}" destId="{DF364476-6A66-4763-B167-CD10A55DB893}" srcOrd="16" destOrd="0" presId="urn:microsoft.com/office/officeart/2009/3/layout/RandomtoResultProcess"/>
    <dgm:cxn modelId="{FDC97D97-0FFF-4B4A-A831-FC58C09518FA}" type="presParOf" srcId="{B2D92BBE-5E74-4244-87C8-646E02573A8E}" destId="{7F6F60A5-ECE1-4D7E-BD53-4CC4FEF1F7DF}" srcOrd="17" destOrd="0" presId="urn:microsoft.com/office/officeart/2009/3/layout/RandomtoResultProcess"/>
    <dgm:cxn modelId="{01FD4250-F10B-4631-8F1B-7930209D4D2D}" type="presParOf" srcId="{B2D92BBE-5E74-4244-87C8-646E02573A8E}" destId="{D528B04E-4D8D-41C2-A142-630B10EA7F30}" srcOrd="18" destOrd="0" presId="urn:microsoft.com/office/officeart/2009/3/layout/RandomtoResultProcess"/>
    <dgm:cxn modelId="{3C0B308F-8C8C-4B9F-B7E3-27C8992C4EE3}" type="presParOf" srcId="{CBB25F92-D4CF-4F4B-8B58-2C889926C54A}" destId="{476204CC-467D-4C38-BE33-6799F4C6FCA7}" srcOrd="1" destOrd="0" presId="urn:microsoft.com/office/officeart/2009/3/layout/RandomtoResultProcess"/>
    <dgm:cxn modelId="{D6084128-4068-4F84-B1CC-96CE64C9B204}" type="presParOf" srcId="{476204CC-467D-4C38-BE33-6799F4C6FCA7}" destId="{D5283598-46EE-4755-8D8B-A36AC7BBC965}" srcOrd="0" destOrd="0" presId="urn:microsoft.com/office/officeart/2009/3/layout/RandomtoResultProcess"/>
    <dgm:cxn modelId="{2D56E124-9B86-464E-A9D1-0271C932990A}" type="presParOf" srcId="{476204CC-467D-4C38-BE33-6799F4C6FCA7}" destId="{4C9B398D-75CF-43B7-AD49-4ED4A2372ED7}" srcOrd="1" destOrd="0" presId="urn:microsoft.com/office/officeart/2009/3/layout/RandomtoResultProcess"/>
    <dgm:cxn modelId="{E0419D7E-E566-4746-952E-CB5DB8B0E472}" type="presParOf" srcId="{CBB25F92-D4CF-4F4B-8B58-2C889926C54A}" destId="{7D566EF4-9167-49DB-AD9F-FAB7562266CA}" srcOrd="2" destOrd="0" presId="urn:microsoft.com/office/officeart/2009/3/layout/RandomtoResultProcess"/>
    <dgm:cxn modelId="{10D2A1C7-BED7-4D1E-8AB9-1A209C857BE4}" type="presParOf" srcId="{CBB25F92-D4CF-4F4B-8B58-2C889926C54A}" destId="{C6E91C7B-7944-427B-B866-97778038CE82}" srcOrd="3" destOrd="0" presId="urn:microsoft.com/office/officeart/2009/3/layout/RandomtoResultProcess"/>
    <dgm:cxn modelId="{AC0E3603-7639-4B66-A04F-A2258354B418}" type="presParOf" srcId="{C6E91C7B-7944-427B-B866-97778038CE82}" destId="{4EA440D8-0929-48ED-A2B8-8538BB7E1CE2}" srcOrd="0" destOrd="0" presId="urn:microsoft.com/office/officeart/2009/3/layout/RandomtoResultProcess"/>
    <dgm:cxn modelId="{9CD0794C-1F1F-442D-A691-5534B95A8924}" type="presParOf" srcId="{C6E91C7B-7944-427B-B866-97778038CE82}" destId="{41F5CAEF-3E17-4C05-8D26-DC75F3277642}" srcOrd="1" destOrd="0" presId="urn:microsoft.com/office/officeart/2009/3/layout/RandomtoResultProcess"/>
    <dgm:cxn modelId="{A9DF5395-EF40-4CFF-905C-BF35D2E7004B}" type="presParOf" srcId="{CBB25F92-D4CF-4F4B-8B58-2C889926C54A}" destId="{649B44B5-3854-4913-8F21-75076C81C9C8}" srcOrd="4" destOrd="0" presId="urn:microsoft.com/office/officeart/2009/3/layout/RandomtoResultProcess"/>
    <dgm:cxn modelId="{698C9293-3D9E-401D-B928-236E01237207}" type="presParOf" srcId="{649B44B5-3854-4913-8F21-75076C81C9C8}" destId="{16414C2D-0543-4B18-A811-4C11CBABB9EE}" srcOrd="0" destOrd="0" presId="urn:microsoft.com/office/officeart/2009/3/layout/RandomtoResultProcess"/>
    <dgm:cxn modelId="{B04BA442-6658-4EE2-8681-582C8F3690D2}" type="presParOf" srcId="{649B44B5-3854-4913-8F21-75076C81C9C8}" destId="{8129B76B-C0E5-4901-9363-F9AD83341111}" srcOrd="1" destOrd="0" presId="urn:microsoft.com/office/officeart/2009/3/layout/RandomtoResultProcess"/>
    <dgm:cxn modelId="{42758D29-62A6-48E6-B30A-A44AFDC942F9}" type="presParOf" srcId="{649B44B5-3854-4913-8F21-75076C81C9C8}" destId="{AA01B837-E585-4C32-A89E-83F76CD4FD1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0C434-B890-4D6B-A9FD-A594FB939EA9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 phldr="1"/>
      <dgm:spPr/>
    </dgm:pt>
    <dgm:pt modelId="{929877F4-FBC4-401A-A96D-8329506D5BB5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IPC</a:t>
          </a:r>
          <a:endParaRPr lang="zh-TW" altLang="en-US" b="1" dirty="0">
            <a:solidFill>
              <a:srgbClr val="002060"/>
            </a:solidFill>
          </a:endParaRPr>
        </a:p>
      </dgm:t>
    </dgm:pt>
    <dgm:pt modelId="{D48B7482-5269-4732-A795-828A4DE30994}" type="parTrans" cxnId="{7B46DA4B-1708-42F3-90A7-828256F012D1}">
      <dgm:prSet/>
      <dgm:spPr/>
      <dgm:t>
        <a:bodyPr/>
        <a:lstStyle/>
        <a:p>
          <a:endParaRPr lang="zh-TW" altLang="en-US"/>
        </a:p>
      </dgm:t>
    </dgm:pt>
    <dgm:pt modelId="{C2E896A4-40DC-4E06-8988-F4F3507F3219}" type="sibTrans" cxnId="{7B46DA4B-1708-42F3-90A7-828256F012D1}">
      <dgm:prSet/>
      <dgm:spPr/>
      <dgm:t>
        <a:bodyPr/>
        <a:lstStyle/>
        <a:p>
          <a:endParaRPr lang="zh-TW" altLang="en-US"/>
        </a:p>
      </dgm:t>
    </dgm:pt>
    <dgm:pt modelId="{94592F45-9BF2-4692-BAA1-16B8AEACEBAB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SI/ Solution providers</a:t>
          </a:r>
          <a:endParaRPr lang="zh-TW" altLang="en-US" b="1" dirty="0">
            <a:solidFill>
              <a:srgbClr val="002060"/>
            </a:solidFill>
          </a:endParaRPr>
        </a:p>
      </dgm:t>
    </dgm:pt>
    <dgm:pt modelId="{F2234F96-AA51-49B3-9A2E-B6024A1B7A42}" type="parTrans" cxnId="{BC3893A9-3846-441E-A8C3-0B917AB084B9}">
      <dgm:prSet/>
      <dgm:spPr/>
      <dgm:t>
        <a:bodyPr/>
        <a:lstStyle/>
        <a:p>
          <a:endParaRPr lang="zh-TW" altLang="en-US"/>
        </a:p>
      </dgm:t>
    </dgm:pt>
    <dgm:pt modelId="{3F6F8C88-5EA6-4147-B4AB-6C76558E769E}" type="sibTrans" cxnId="{BC3893A9-3846-441E-A8C3-0B917AB084B9}">
      <dgm:prSet/>
      <dgm:spPr/>
      <dgm:t>
        <a:bodyPr/>
        <a:lstStyle/>
        <a:p>
          <a:endParaRPr lang="zh-TW" altLang="en-US"/>
        </a:p>
      </dgm:t>
    </dgm:pt>
    <dgm:pt modelId="{0DB368C4-6FBC-4082-A549-3190CF70DE68}">
      <dgm:prSet phldrT="[文字]" custT="1"/>
      <dgm:spPr>
        <a:noFill/>
        <a:ln>
          <a:noFill/>
        </a:ln>
      </dgm:spPr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雲端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2D4A0736-837B-44B7-B3D5-8A3CD3261385}" type="parTrans" cxnId="{C4A8A4B5-2FC4-41B6-8F86-927166D0C89B}">
      <dgm:prSet/>
      <dgm:spPr/>
      <dgm:t>
        <a:bodyPr/>
        <a:lstStyle/>
        <a:p>
          <a:endParaRPr lang="zh-TW" altLang="en-US"/>
        </a:p>
      </dgm:t>
    </dgm:pt>
    <dgm:pt modelId="{BB0FFD5E-1B9A-4B07-8F33-4DB6A70E4356}" type="sibTrans" cxnId="{C4A8A4B5-2FC4-41B6-8F86-927166D0C89B}">
      <dgm:prSet/>
      <dgm:spPr/>
      <dgm:t>
        <a:bodyPr/>
        <a:lstStyle/>
        <a:p>
          <a:endParaRPr lang="zh-TW" altLang="en-US"/>
        </a:p>
      </dgm:t>
    </dgm:pt>
    <dgm:pt modelId="{98AB8C4B-60F2-4FD7-B222-C2920715A1F4}" type="pres">
      <dgm:prSet presAssocID="{2490C434-B890-4D6B-A9FD-A594FB939EA9}" presName="Name0" presStyleCnt="0">
        <dgm:presLayoutVars>
          <dgm:dir/>
          <dgm:resizeHandles val="exact"/>
        </dgm:presLayoutVars>
      </dgm:prSet>
      <dgm:spPr/>
    </dgm:pt>
    <dgm:pt modelId="{8FAD741F-AB24-4DB9-9708-A9615850D2F8}" type="pres">
      <dgm:prSet presAssocID="{2490C434-B890-4D6B-A9FD-A594FB939EA9}" presName="vNodes" presStyleCnt="0"/>
      <dgm:spPr/>
    </dgm:pt>
    <dgm:pt modelId="{2B662D56-C9D7-418A-80A1-2C85F9D99EF9}" type="pres">
      <dgm:prSet presAssocID="{929877F4-FBC4-401A-A96D-8329506D5BB5}" presName="node" presStyleLbl="node1" presStyleIdx="0" presStyleCnt="3" custScaleX="168963" custScaleY="1689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D75B30-AE92-46AC-BEF5-6FD73D19507E}" type="pres">
      <dgm:prSet presAssocID="{C2E896A4-40DC-4E06-8988-F4F3507F3219}" presName="spacerT" presStyleCnt="0"/>
      <dgm:spPr/>
    </dgm:pt>
    <dgm:pt modelId="{9C7696EB-2E6F-4670-BF93-16BA9213024A}" type="pres">
      <dgm:prSet presAssocID="{C2E896A4-40DC-4E06-8988-F4F3507F321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D603B0F2-C191-499B-83FC-71E7B750FDAE}" type="pres">
      <dgm:prSet presAssocID="{C2E896A4-40DC-4E06-8988-F4F3507F3219}" presName="spacerB" presStyleCnt="0"/>
      <dgm:spPr/>
    </dgm:pt>
    <dgm:pt modelId="{4F88E3EF-2F12-41D9-8E10-830714655850}" type="pres">
      <dgm:prSet presAssocID="{94592F45-9BF2-4692-BAA1-16B8AEACEBAB}" presName="node" presStyleLbl="node1" presStyleIdx="1" presStyleCnt="3" custScaleX="168963" custScaleY="1689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2C98C-589E-4DE8-9FC4-51F8A9618BCB}" type="pres">
      <dgm:prSet presAssocID="{2490C434-B890-4D6B-A9FD-A594FB939EA9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BCA0E193-18AF-4E4F-9172-5C14E2C932FB}" type="pres">
      <dgm:prSet presAssocID="{2490C434-B890-4D6B-A9FD-A594FB939EA9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412FD20-E087-4B61-8153-AA9BEA008EF8}" type="pres">
      <dgm:prSet presAssocID="{2490C434-B890-4D6B-A9FD-A594FB939EA9}" presName="lastNode" presStyleLbl="node1" presStyleIdx="2" presStyleCnt="3" custLinFactNeighborX="49470" custLinFactNeighborY="-383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2AA59A-27C1-4CF6-97CB-966039928F9D}" type="presOf" srcId="{3F6F8C88-5EA6-4147-B4AB-6C76558E769E}" destId="{BCA0E193-18AF-4E4F-9172-5C14E2C932FB}" srcOrd="1" destOrd="0" presId="urn:microsoft.com/office/officeart/2005/8/layout/equation2"/>
    <dgm:cxn modelId="{3642F629-7FD0-4345-9965-6885C6173E3E}" type="presOf" srcId="{0DB368C4-6FBC-4082-A549-3190CF70DE68}" destId="{F412FD20-E087-4B61-8153-AA9BEA008EF8}" srcOrd="0" destOrd="0" presId="urn:microsoft.com/office/officeart/2005/8/layout/equation2"/>
    <dgm:cxn modelId="{C4A8A4B5-2FC4-41B6-8F86-927166D0C89B}" srcId="{2490C434-B890-4D6B-A9FD-A594FB939EA9}" destId="{0DB368C4-6FBC-4082-A549-3190CF70DE68}" srcOrd="2" destOrd="0" parTransId="{2D4A0736-837B-44B7-B3D5-8A3CD3261385}" sibTransId="{BB0FFD5E-1B9A-4B07-8F33-4DB6A70E4356}"/>
    <dgm:cxn modelId="{BC3893A9-3846-441E-A8C3-0B917AB084B9}" srcId="{2490C434-B890-4D6B-A9FD-A594FB939EA9}" destId="{94592F45-9BF2-4692-BAA1-16B8AEACEBAB}" srcOrd="1" destOrd="0" parTransId="{F2234F96-AA51-49B3-9A2E-B6024A1B7A42}" sibTransId="{3F6F8C88-5EA6-4147-B4AB-6C76558E769E}"/>
    <dgm:cxn modelId="{BB224ACA-1FF3-4F0E-B2E2-0640D6641776}" type="presOf" srcId="{94592F45-9BF2-4692-BAA1-16B8AEACEBAB}" destId="{4F88E3EF-2F12-41D9-8E10-830714655850}" srcOrd="0" destOrd="0" presId="urn:microsoft.com/office/officeart/2005/8/layout/equation2"/>
    <dgm:cxn modelId="{E96F762C-FF67-45C4-92E5-B1C3C197B18F}" type="presOf" srcId="{929877F4-FBC4-401A-A96D-8329506D5BB5}" destId="{2B662D56-C9D7-418A-80A1-2C85F9D99EF9}" srcOrd="0" destOrd="0" presId="urn:microsoft.com/office/officeart/2005/8/layout/equation2"/>
    <dgm:cxn modelId="{1586C4DF-32FC-4923-84BB-AD2B77A4DF0B}" type="presOf" srcId="{3F6F8C88-5EA6-4147-B4AB-6C76558E769E}" destId="{5592C98C-589E-4DE8-9FC4-51F8A9618BCB}" srcOrd="0" destOrd="0" presId="urn:microsoft.com/office/officeart/2005/8/layout/equation2"/>
    <dgm:cxn modelId="{96B2F7DA-9903-4D22-B893-F76B18DEA6E1}" type="presOf" srcId="{C2E896A4-40DC-4E06-8988-F4F3507F3219}" destId="{9C7696EB-2E6F-4670-BF93-16BA9213024A}" srcOrd="0" destOrd="0" presId="urn:microsoft.com/office/officeart/2005/8/layout/equation2"/>
    <dgm:cxn modelId="{7B46DA4B-1708-42F3-90A7-828256F012D1}" srcId="{2490C434-B890-4D6B-A9FD-A594FB939EA9}" destId="{929877F4-FBC4-401A-A96D-8329506D5BB5}" srcOrd="0" destOrd="0" parTransId="{D48B7482-5269-4732-A795-828A4DE30994}" sibTransId="{C2E896A4-40DC-4E06-8988-F4F3507F3219}"/>
    <dgm:cxn modelId="{3E99C6EE-C132-4915-91F2-66D5A3F29896}" type="presOf" srcId="{2490C434-B890-4D6B-A9FD-A594FB939EA9}" destId="{98AB8C4B-60F2-4FD7-B222-C2920715A1F4}" srcOrd="0" destOrd="0" presId="urn:microsoft.com/office/officeart/2005/8/layout/equation2"/>
    <dgm:cxn modelId="{7C438555-34A3-49A4-84BA-9C5EE9001FB6}" type="presParOf" srcId="{98AB8C4B-60F2-4FD7-B222-C2920715A1F4}" destId="{8FAD741F-AB24-4DB9-9708-A9615850D2F8}" srcOrd="0" destOrd="0" presId="urn:microsoft.com/office/officeart/2005/8/layout/equation2"/>
    <dgm:cxn modelId="{9D613C70-47D8-4495-B6B3-A4F84ACA11B6}" type="presParOf" srcId="{8FAD741F-AB24-4DB9-9708-A9615850D2F8}" destId="{2B662D56-C9D7-418A-80A1-2C85F9D99EF9}" srcOrd="0" destOrd="0" presId="urn:microsoft.com/office/officeart/2005/8/layout/equation2"/>
    <dgm:cxn modelId="{7293870E-FD2D-490C-846F-A24F81DE9BCD}" type="presParOf" srcId="{8FAD741F-AB24-4DB9-9708-A9615850D2F8}" destId="{BED75B30-AE92-46AC-BEF5-6FD73D19507E}" srcOrd="1" destOrd="0" presId="urn:microsoft.com/office/officeart/2005/8/layout/equation2"/>
    <dgm:cxn modelId="{254C0AE0-E135-427C-8CC0-034311773668}" type="presParOf" srcId="{8FAD741F-AB24-4DB9-9708-A9615850D2F8}" destId="{9C7696EB-2E6F-4670-BF93-16BA9213024A}" srcOrd="2" destOrd="0" presId="urn:microsoft.com/office/officeart/2005/8/layout/equation2"/>
    <dgm:cxn modelId="{C26D2C1C-08DB-44A7-90C9-161BF4C13D5F}" type="presParOf" srcId="{8FAD741F-AB24-4DB9-9708-A9615850D2F8}" destId="{D603B0F2-C191-499B-83FC-71E7B750FDAE}" srcOrd="3" destOrd="0" presId="urn:microsoft.com/office/officeart/2005/8/layout/equation2"/>
    <dgm:cxn modelId="{2BDB30B8-6AD3-4F66-AF77-F356B2ABA20B}" type="presParOf" srcId="{8FAD741F-AB24-4DB9-9708-A9615850D2F8}" destId="{4F88E3EF-2F12-41D9-8E10-830714655850}" srcOrd="4" destOrd="0" presId="urn:microsoft.com/office/officeart/2005/8/layout/equation2"/>
    <dgm:cxn modelId="{0D5F1778-03FA-4668-9768-9094FC6F14F8}" type="presParOf" srcId="{98AB8C4B-60F2-4FD7-B222-C2920715A1F4}" destId="{5592C98C-589E-4DE8-9FC4-51F8A9618BCB}" srcOrd="1" destOrd="0" presId="urn:microsoft.com/office/officeart/2005/8/layout/equation2"/>
    <dgm:cxn modelId="{A6394557-7894-4471-A638-18A2FCDF6C2D}" type="presParOf" srcId="{5592C98C-589E-4DE8-9FC4-51F8A9618BCB}" destId="{BCA0E193-18AF-4E4F-9172-5C14E2C932FB}" srcOrd="0" destOrd="0" presId="urn:microsoft.com/office/officeart/2005/8/layout/equation2"/>
    <dgm:cxn modelId="{43D34C50-2E23-4F0F-89E7-1D4F3D1D2948}" type="presParOf" srcId="{98AB8C4B-60F2-4FD7-B222-C2920715A1F4}" destId="{F412FD20-E087-4B61-8153-AA9BEA008EF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2A1FE5-D023-4389-836B-C950861522EA}">
      <dsp:nvSpPr>
        <dsp:cNvPr id="0" name=""/>
        <dsp:cNvSpPr/>
      </dsp:nvSpPr>
      <dsp:spPr>
        <a:xfrm>
          <a:off x="139112" y="984277"/>
          <a:ext cx="2083689" cy="686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139112" y="984277"/>
        <a:ext cx="2083689" cy="686670"/>
      </dsp:txXfrm>
    </dsp:sp>
    <dsp:sp modelId="{BBEF1B90-F9D2-4011-A1AC-C23142727890}">
      <dsp:nvSpPr>
        <dsp:cNvPr id="0" name=""/>
        <dsp:cNvSpPr/>
      </dsp:nvSpPr>
      <dsp:spPr>
        <a:xfrm>
          <a:off x="136744" y="775434"/>
          <a:ext cx="165748" cy="1657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A132D-1FF5-4C99-B7B5-84C3FF788231}">
      <dsp:nvSpPr>
        <dsp:cNvPr id="0" name=""/>
        <dsp:cNvSpPr/>
      </dsp:nvSpPr>
      <dsp:spPr>
        <a:xfrm>
          <a:off x="252768" y="543387"/>
          <a:ext cx="165748" cy="165748"/>
        </a:xfrm>
        <a:prstGeom prst="ellipse">
          <a:avLst/>
        </a:prstGeom>
        <a:solidFill>
          <a:schemeClr val="accent5">
            <a:hueOff val="-551882"/>
            <a:satOff val="2212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1AD1A-9D8E-4E7C-AD79-9E457B8227AE}">
      <dsp:nvSpPr>
        <dsp:cNvPr id="0" name=""/>
        <dsp:cNvSpPr/>
      </dsp:nvSpPr>
      <dsp:spPr>
        <a:xfrm>
          <a:off x="531225" y="589796"/>
          <a:ext cx="260461" cy="260461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31454-07A2-4B6E-92E1-77DF36058120}">
      <dsp:nvSpPr>
        <dsp:cNvPr id="0" name=""/>
        <dsp:cNvSpPr/>
      </dsp:nvSpPr>
      <dsp:spPr>
        <a:xfrm>
          <a:off x="763272" y="334544"/>
          <a:ext cx="165748" cy="165748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AD0AF-87CD-4A3A-8770-94629E28BDDD}">
      <dsp:nvSpPr>
        <dsp:cNvPr id="0" name=""/>
        <dsp:cNvSpPr/>
      </dsp:nvSpPr>
      <dsp:spPr>
        <a:xfrm>
          <a:off x="1064933" y="241726"/>
          <a:ext cx="165748" cy="165748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3C4DD-73FA-4CA9-8EAA-17795294456A}">
      <dsp:nvSpPr>
        <dsp:cNvPr id="0" name=""/>
        <dsp:cNvSpPr/>
      </dsp:nvSpPr>
      <dsp:spPr>
        <a:xfrm>
          <a:off x="1436209" y="404159"/>
          <a:ext cx="165748" cy="165748"/>
        </a:xfrm>
        <a:prstGeom prst="ellipse">
          <a:avLst/>
        </a:prstGeom>
        <a:solidFill>
          <a:schemeClr val="accent5">
            <a:hueOff val="-2759410"/>
            <a:satOff val="11059"/>
            <a:lumOff val="2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B0ADF-6653-4659-B6FA-FB50D59C2D5C}">
      <dsp:nvSpPr>
        <dsp:cNvPr id="0" name=""/>
        <dsp:cNvSpPr/>
      </dsp:nvSpPr>
      <dsp:spPr>
        <a:xfrm>
          <a:off x="1668256" y="520182"/>
          <a:ext cx="260461" cy="260461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D5BD-9F94-4E94-A428-10D81A047BBB}">
      <dsp:nvSpPr>
        <dsp:cNvPr id="0" name=""/>
        <dsp:cNvSpPr/>
      </dsp:nvSpPr>
      <dsp:spPr>
        <a:xfrm>
          <a:off x="1993122" y="775434"/>
          <a:ext cx="165748" cy="165748"/>
        </a:xfrm>
        <a:prstGeom prst="ellipse">
          <a:avLst/>
        </a:prstGeom>
        <a:solidFill>
          <a:schemeClr val="accent5">
            <a:hueOff val="-3863174"/>
            <a:satOff val="15482"/>
            <a:lumOff val="3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7DFC-A406-4127-9633-2D3E4C7E6A22}">
      <dsp:nvSpPr>
        <dsp:cNvPr id="0" name=""/>
        <dsp:cNvSpPr/>
      </dsp:nvSpPr>
      <dsp:spPr>
        <a:xfrm>
          <a:off x="2132350" y="1030686"/>
          <a:ext cx="165748" cy="165748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A0332-F382-4615-87DD-ADE94AB8DCE5}">
      <dsp:nvSpPr>
        <dsp:cNvPr id="0" name=""/>
        <dsp:cNvSpPr/>
      </dsp:nvSpPr>
      <dsp:spPr>
        <a:xfrm>
          <a:off x="925705" y="543387"/>
          <a:ext cx="426209" cy="42620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4EAFE-B8E7-41C3-B169-0D65E385D89D}">
      <dsp:nvSpPr>
        <dsp:cNvPr id="0" name=""/>
        <dsp:cNvSpPr/>
      </dsp:nvSpPr>
      <dsp:spPr>
        <a:xfrm>
          <a:off x="20721" y="1425166"/>
          <a:ext cx="165748" cy="165748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6F4E-3FA3-4827-83A4-07D3F6AB0D30}">
      <dsp:nvSpPr>
        <dsp:cNvPr id="0" name=""/>
        <dsp:cNvSpPr/>
      </dsp:nvSpPr>
      <dsp:spPr>
        <a:xfrm>
          <a:off x="159949" y="1634009"/>
          <a:ext cx="260461" cy="260461"/>
        </a:xfrm>
        <a:prstGeom prst="ellipse">
          <a:avLst/>
        </a:prstGeom>
        <a:solidFill>
          <a:schemeClr val="accent5">
            <a:hueOff val="-6070702"/>
            <a:satOff val="24329"/>
            <a:lumOff val="5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C1AD4-0F7C-4463-B21C-68E02767788C}">
      <dsp:nvSpPr>
        <dsp:cNvPr id="0" name=""/>
        <dsp:cNvSpPr/>
      </dsp:nvSpPr>
      <dsp:spPr>
        <a:xfrm>
          <a:off x="508020" y="1819647"/>
          <a:ext cx="378852" cy="378852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A1408-BFB1-43F0-A096-8C913FFB9F8B}">
      <dsp:nvSpPr>
        <dsp:cNvPr id="0" name=""/>
        <dsp:cNvSpPr/>
      </dsp:nvSpPr>
      <dsp:spPr>
        <a:xfrm>
          <a:off x="995319" y="2121308"/>
          <a:ext cx="165748" cy="165748"/>
        </a:xfrm>
        <a:prstGeom prst="ellipse">
          <a:avLst/>
        </a:prstGeom>
        <a:solidFill>
          <a:schemeClr val="accent5">
            <a:hueOff val="-7174466"/>
            <a:satOff val="28752"/>
            <a:lumOff val="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B1B1A-FF16-497E-B390-905DD7A19E19}">
      <dsp:nvSpPr>
        <dsp:cNvPr id="0" name=""/>
        <dsp:cNvSpPr/>
      </dsp:nvSpPr>
      <dsp:spPr>
        <a:xfrm>
          <a:off x="1088138" y="1819647"/>
          <a:ext cx="260461" cy="260461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64476-6A66-4763-B167-CD10A55DB893}">
      <dsp:nvSpPr>
        <dsp:cNvPr id="0" name=""/>
        <dsp:cNvSpPr/>
      </dsp:nvSpPr>
      <dsp:spPr>
        <a:xfrm>
          <a:off x="1320185" y="2144513"/>
          <a:ext cx="165748" cy="165748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F60A5-ECE1-4D7E-BD53-4CC4FEF1F7DF}">
      <dsp:nvSpPr>
        <dsp:cNvPr id="0" name=""/>
        <dsp:cNvSpPr/>
      </dsp:nvSpPr>
      <dsp:spPr>
        <a:xfrm>
          <a:off x="1529028" y="1773237"/>
          <a:ext cx="378852" cy="378852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8B04E-4D8D-41C2-A142-630B10EA7F30}">
      <dsp:nvSpPr>
        <dsp:cNvPr id="0" name=""/>
        <dsp:cNvSpPr/>
      </dsp:nvSpPr>
      <dsp:spPr>
        <a:xfrm>
          <a:off x="2039532" y="1680418"/>
          <a:ext cx="260461" cy="260461"/>
        </a:xfrm>
        <a:prstGeom prst="ellipse">
          <a:avLst/>
        </a:prstGeom>
        <a:solidFill>
          <a:schemeClr val="accent5">
            <a:hueOff val="-9381994"/>
            <a:satOff val="37599"/>
            <a:lumOff val="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83598-46EE-4755-8D8B-A36AC7BBC965}">
      <dsp:nvSpPr>
        <dsp:cNvPr id="0" name=""/>
        <dsp:cNvSpPr/>
      </dsp:nvSpPr>
      <dsp:spPr>
        <a:xfrm>
          <a:off x="2299993" y="589410"/>
          <a:ext cx="764937" cy="1460348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440D8-0929-48ED-A2B8-8538BB7E1CE2}">
      <dsp:nvSpPr>
        <dsp:cNvPr id="0" name=""/>
        <dsp:cNvSpPr/>
      </dsp:nvSpPr>
      <dsp:spPr>
        <a:xfrm>
          <a:off x="2925851" y="589410"/>
          <a:ext cx="764937" cy="1460348"/>
        </a:xfrm>
        <a:prstGeom prst="chevron">
          <a:avLst>
            <a:gd name="adj" fmla="val 623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14C2D-0543-4B18-A811-4C11CBABB9EE}">
      <dsp:nvSpPr>
        <dsp:cNvPr id="0" name=""/>
        <dsp:cNvSpPr/>
      </dsp:nvSpPr>
      <dsp:spPr>
        <a:xfrm>
          <a:off x="3690788" y="305957"/>
          <a:ext cx="2132970" cy="213297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智慧</a:t>
          </a:r>
          <a:endParaRPr lang="en-US" altLang="zh-TW" sz="32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城市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90788" y="305957"/>
        <a:ext cx="2132970" cy="2132970"/>
      </dsp:txXfrm>
    </dsp:sp>
    <dsp:sp modelId="{8129B76B-C0E5-4901-9363-F9AD83341111}">
      <dsp:nvSpPr>
        <dsp:cNvPr id="0" name=""/>
        <dsp:cNvSpPr/>
      </dsp:nvSpPr>
      <dsp:spPr>
        <a:xfrm>
          <a:off x="3714177" y="2432228"/>
          <a:ext cx="2086192" cy="128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7112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 dirty="0"/>
        </a:p>
      </dsp:txBody>
      <dsp:txXfrm>
        <a:off x="3714177" y="2432228"/>
        <a:ext cx="2086192" cy="12864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662D56-C9D7-418A-80A1-2C85F9D99EF9}">
      <dsp:nvSpPr>
        <dsp:cNvPr id="0" name=""/>
        <dsp:cNvSpPr/>
      </dsp:nvSpPr>
      <dsp:spPr>
        <a:xfrm>
          <a:off x="1286111" y="121"/>
          <a:ext cx="1652958" cy="16529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solidFill>
                <a:srgbClr val="002060"/>
              </a:solidFill>
            </a:rPr>
            <a:t>IPC</a:t>
          </a:r>
          <a:endParaRPr lang="zh-TW" altLang="en-US" sz="2200" b="1" kern="1200" dirty="0">
            <a:solidFill>
              <a:srgbClr val="002060"/>
            </a:solidFill>
          </a:endParaRPr>
        </a:p>
      </dsp:txBody>
      <dsp:txXfrm>
        <a:off x="1286111" y="121"/>
        <a:ext cx="1652958" cy="1652958"/>
      </dsp:txXfrm>
    </dsp:sp>
    <dsp:sp modelId="{9C7696EB-2E6F-4670-BF93-16BA9213024A}">
      <dsp:nvSpPr>
        <dsp:cNvPr id="0" name=""/>
        <dsp:cNvSpPr/>
      </dsp:nvSpPr>
      <dsp:spPr>
        <a:xfrm>
          <a:off x="1828885" y="1732518"/>
          <a:ext cx="567411" cy="56741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828885" y="1732518"/>
        <a:ext cx="567411" cy="567411"/>
      </dsp:txXfrm>
    </dsp:sp>
    <dsp:sp modelId="{4F88E3EF-2F12-41D9-8E10-830714655850}">
      <dsp:nvSpPr>
        <dsp:cNvPr id="0" name=""/>
        <dsp:cNvSpPr/>
      </dsp:nvSpPr>
      <dsp:spPr>
        <a:xfrm>
          <a:off x="1286111" y="2379367"/>
          <a:ext cx="1652958" cy="165295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solidFill>
                <a:srgbClr val="002060"/>
              </a:solidFill>
            </a:rPr>
            <a:t>SI/ Solution providers</a:t>
          </a:r>
          <a:endParaRPr lang="zh-TW" altLang="en-US" sz="2200" b="1" kern="1200" dirty="0">
            <a:solidFill>
              <a:srgbClr val="002060"/>
            </a:solidFill>
          </a:endParaRPr>
        </a:p>
      </dsp:txBody>
      <dsp:txXfrm>
        <a:off x="1286111" y="2379367"/>
        <a:ext cx="1652958" cy="1652958"/>
      </dsp:txXfrm>
    </dsp:sp>
    <dsp:sp modelId="{5592C98C-589E-4DE8-9FC4-51F8A9618BCB}">
      <dsp:nvSpPr>
        <dsp:cNvPr id="0" name=""/>
        <dsp:cNvSpPr/>
      </dsp:nvSpPr>
      <dsp:spPr>
        <a:xfrm rot="20662765">
          <a:off x="3158158" y="1471650"/>
          <a:ext cx="502716" cy="3639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20662765">
        <a:off x="3158158" y="1471650"/>
        <a:ext cx="502716" cy="363926"/>
      </dsp:txXfrm>
    </dsp:sp>
    <dsp:sp modelId="{F412FD20-E087-4B61-8153-AA9BEA008EF8}">
      <dsp:nvSpPr>
        <dsp:cNvPr id="0" name=""/>
        <dsp:cNvSpPr/>
      </dsp:nvSpPr>
      <dsp:spPr>
        <a:xfrm>
          <a:off x="3816425" y="288024"/>
          <a:ext cx="1956592" cy="1956592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雲端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16425" y="288024"/>
        <a:ext cx="1956592" cy="1956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3F6F30-8834-4641-AD84-E47751A283B1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22CFBA-1174-4FC4-8D72-D93EFB408D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EB050D3-2CDD-4ED7-A62D-09326AF4E486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A81BB8-8388-4EEF-8133-181F4B34C9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70EB2-8205-452D-8EBB-5BE33CF45B5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此想法是以磐儀為中心，往外擴展至合作夥伴，圓形的部份則是磐儀與合作夥伴可合作的方向或趨勢</a:t>
            </a:r>
            <a:r>
              <a:rPr lang="en-US" altLang="zh-TW" smtClean="0"/>
              <a:t>(</a:t>
            </a:r>
            <a:r>
              <a:rPr lang="zh-TW" altLang="en-US" smtClean="0"/>
              <a:t>有些是現行的</a:t>
            </a:r>
            <a:r>
              <a:rPr lang="en-US" altLang="zh-TW" smtClean="0"/>
              <a:t>action plan)</a:t>
            </a:r>
            <a:r>
              <a:rPr lang="zh-TW" altLang="en-US" smtClean="0"/>
              <a:t>，由於整個範疇都是在物聯網的架構下，故周邊就擺放應用故事照片環繞整個主題。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1FE67-72CC-4242-A889-1EE9246E52B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B2B36-DB24-4EAF-8384-C15E665B771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2AE31-C572-43BE-8E98-62B3C14D3015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89E0A-40E5-495E-AEDE-2D6A659B19D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C847BB-2BAB-49F5-A690-7B5954B2C177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D7A31-65CF-4241-B8C0-0D831531001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台積電張忠謀董事長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Google Glass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為代表的穿戴式裝置，以及智慧家庭等相關產品，即所謂的「物聯網」（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internet of things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），可能就是下一個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Big Thing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能從物聯網產業中賺進大筆財富的，並非半導體公司，而是能夠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管理、整合整個生態系統的公司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，諸如亞馬遜、谷歌、華為、思科、阿里巴巴等企業，都有這樣的野心，但尚未出現能真正統馭市場的公司。他預估，物聯網商機可望於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年內萌芽。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聯發科蔡明介董事長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 雲端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時代，以資料中心為基礎架構的中心，產品由過去固定式轉換成無線，個別獨立裝置轉換成具連結功能。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雲端</a:t>
            </a:r>
            <a:r>
              <a:rPr lang="en-US" altLang="zh-TW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時代，即物聯網時代將有</a:t>
            </a:r>
            <a:r>
              <a:rPr lang="en-US" altLang="zh-TW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億至</a:t>
            </a:r>
            <a:r>
              <a:rPr lang="en-US" altLang="zh-TW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億個裝置，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規模很大，是個大變化；聯發科過去主要提供智慧裝置整體解決方案，未來將轉為提供半導體整體解決方案。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蘋果執行長庫克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發表新智慧家庭軟體平台，把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iPhone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變成可以操縱照明、保全系統及各種家電的遙控器，搶進物聯網市場，向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Google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（谷歌）、三星電子（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SAMSUNG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）宣戰。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7504F-CA10-452E-A7CD-886D4952708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 雲端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時代，以資料中心為基礎架構的中心，產品由過去固定式轉換成無線，個別獨立裝置轉換成具連結功能。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雲端</a:t>
            </a:r>
            <a:r>
              <a:rPr lang="en-US" altLang="zh-TW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時代，即物聯網時代將有</a:t>
            </a:r>
            <a:r>
              <a:rPr lang="en-US" altLang="zh-TW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億至</a:t>
            </a:r>
            <a:r>
              <a:rPr lang="en-US" altLang="zh-TW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lang="zh-TW" altLang="en-US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億個裝置，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規模很大，是個大變化；聯發科過去主要提供智慧裝置整體解決方案，未來將轉為提供半導體整體解決方案。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25622-D607-40F5-9464-D96EF5DE417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CC38C-581D-4848-91D8-B025760F86D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513D5-8E56-4C93-BE01-DEDF59F81A47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從現有工業電腦技術及產品架構發展智慧城市解決方案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5038" fontAlgn="base">
              <a:spcBef>
                <a:spcPct val="0"/>
              </a:spcBef>
              <a:spcAft>
                <a:spcPct val="0"/>
              </a:spcAft>
            </a:pPr>
            <a:fld id="{9B1C028A-F2D9-4250-8211-190B1F273D96}" type="slidenum">
              <a:rPr lang="en-US" altLang="zh-CN" smtClean="0">
                <a:latin typeface="Arial" pitchFamily="34" charset="0"/>
                <a:ea typeface="楷体_GB2312"/>
                <a:cs typeface="楷体_GB2312"/>
              </a:rPr>
              <a:pPr defTabSz="93503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 smtClean="0">
              <a:latin typeface="Arial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選對客戶才能由弱變強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商業流程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數位科技不斷提昇我們的產品服務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流程，還有我們的客戶與用戶的體驗，以及企業內部運作和合作的方式</a:t>
            </a:r>
            <a:endParaRPr lang="en-US" altLang="zh-TW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/>
              <a:t>商業模式 </a:t>
            </a:r>
            <a:r>
              <a:rPr lang="en-US" altLang="zh-TW" dirty="0" smtClean="0"/>
              <a:t>-  </a:t>
            </a:r>
            <a:br>
              <a:rPr lang="en-US" altLang="zh-TW" dirty="0" smtClean="0"/>
            </a:br>
            <a:r>
              <a:rPr lang="en-US" altLang="zh-TW" dirty="0" smtClean="0"/>
              <a:t>* </a:t>
            </a:r>
            <a:r>
              <a:rPr lang="zh-TW" altLang="en-US" dirty="0" smtClean="0"/>
              <a:t>供應鏈為王，取代渠道為王</a:t>
            </a:r>
            <a:r>
              <a:rPr lang="en-US" altLang="zh-TW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    * </a:t>
            </a:r>
            <a:r>
              <a:rPr lang="zh-TW" altLang="en-US" dirty="0" smtClean="0"/>
              <a:t>在物聯網時代，未來的渠道將集中在物聯網手持裝置，供應鏈競爭是融合商流、物流、資金流、信息流為一體的綄合競爭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* </a:t>
            </a:r>
            <a:r>
              <a:rPr lang="zh-TW" altLang="en-US" dirty="0" smtClean="0"/>
              <a:t>例如：傳統的實體零售渠道在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四流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整合能力和反應速度都難以和亞馬遜、阿里巴巴較量、尤其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零庫存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管控的競爭。</a:t>
            </a:r>
            <a:endParaRPr lang="zh-TW" altLang="en-US" dirty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A55E5-D172-4311-9AF8-D7460433812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8033C-5764-48A9-8543-2D5944FB8D5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5544616" cy="1143000"/>
          </a:xfrm>
          <a:prstGeom prst="rect">
            <a:avLst/>
          </a:prstGeom>
        </p:spPr>
        <p:txBody>
          <a:bodyPr/>
          <a:lstStyle>
            <a:lvl1pPr>
              <a:defRPr lang="zh-TW" altLang="en-US" sz="48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6400800" cy="14127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85225" cy="10128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975475" y="6524625"/>
            <a:ext cx="2133600" cy="3333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786CC41-0ADE-4630-AD2B-9575F50D919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7667625" y="6597650"/>
            <a:ext cx="1125538" cy="260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0" y="6597650"/>
            <a:ext cx="3924300" cy="260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zh-TW"/>
              <a:t>© </a:t>
            </a:r>
            <a:r>
              <a:rPr lang="zh-TW" altLang="en-US"/>
              <a:t>前進國際顧問服務旗艦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F75CDA8-4073-4401-802A-E39D8DB70B7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67AD98D-0040-4CC8-90E0-9329F4C701E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2ABE26D-EBDF-4767-B137-4786F3B51FF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801D5D8-B989-4A57-BA04-98A09102D42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80605C2-BF82-40C3-9A73-E3FCEEDE13C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994FF0E-83B1-49B6-AA38-1E024B58F32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4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59575" y="587692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53425" y="5661025"/>
            <a:ext cx="539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2A1A-7A12-4A16-B3DD-0F9E568CDF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>
            <a:lvl1pPr algn="l">
              <a:defRPr lang="zh-TW" altLang="en-US" sz="44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lang="zh-TW" altLang="en-US" sz="32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>
              <a:lnSpc>
                <a:spcPts val="4000"/>
              </a:lnSpc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2pPr>
            <a:lvl3pPr>
              <a:lnSpc>
                <a:spcPts val="4000"/>
              </a:lnSpc>
              <a:defRPr lang="zh-TW" altLang="en-US" sz="1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3pPr>
            <a:lvl4pPr>
              <a:lnSpc>
                <a:spcPts val="4000"/>
              </a:lnSpc>
              <a:defRPr lang="zh-TW" altLang="en-US" sz="1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4pPr>
            <a:lvl5pPr>
              <a:lnSpc>
                <a:spcPts val="4000"/>
              </a:lnSpc>
              <a:defRPr lang="zh-TW" altLang="en-US" sz="12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75463" y="594360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B8E6B80-2943-4F7B-B137-F087BD96A22C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5463" y="5584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3AE7E-31EA-4717-B923-8CA55C4737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04025" y="59499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8A2F858-0A45-417E-8708-4DABEFE9DDD1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04025" y="5589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3B76-62EE-4DCF-A049-99208E0A04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>
            <a:lvl1pPr algn="l">
              <a:defRPr lang="zh-TW" altLang="en-US" sz="44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2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4644008" y="1196752"/>
            <a:ext cx="4038600" cy="4929411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2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>
          <a:xfrm>
            <a:off x="6759575" y="587692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8BC7AAC-43BD-45B0-8977-B6521A73A1D4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6"/>
          </p:nvPr>
        </p:nvSpPr>
        <p:spPr>
          <a:xfrm>
            <a:off x="6759575" y="5516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E011-6DAD-47BA-B97B-AAE96A7D8F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8353425" y="5661025"/>
            <a:ext cx="53975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F9726C-9A8E-4500-8DBC-41BA53904CB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>
            <a:lvl1pPr algn="l">
              <a:defRPr lang="zh-TW" altLang="en-US" sz="44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19675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sz="half" idx="13"/>
          </p:nvPr>
        </p:nvSpPr>
        <p:spPr>
          <a:xfrm>
            <a:off x="457200" y="1844825"/>
            <a:ext cx="4038600" cy="396044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2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2" name="內容版面配置區 2"/>
          <p:cNvSpPr>
            <a:spLocks noGrp="1"/>
          </p:cNvSpPr>
          <p:nvPr>
            <p:ph sz="half" idx="14"/>
          </p:nvPr>
        </p:nvSpPr>
        <p:spPr>
          <a:xfrm>
            <a:off x="4644008" y="1844824"/>
            <a:ext cx="4038600" cy="396044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2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5"/>
          </p:nvPr>
        </p:nvSpPr>
        <p:spPr>
          <a:xfrm>
            <a:off x="6875463" y="587692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22B04A-0958-437E-AC1B-2565540417E0}" type="datetimeFigureOut">
              <a:rPr lang="zh-TW" altLang="en-US"/>
              <a:pPr>
                <a:defRPr/>
              </a:pPr>
              <a:t>2014/10/3</a:t>
            </a:fld>
            <a:endParaRPr lang="zh-TW" altLang="en-US" dirty="0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7"/>
          </p:nvPr>
        </p:nvSpPr>
        <p:spPr>
          <a:xfrm>
            <a:off x="6875463" y="5511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32A5-EF91-4D02-8EAC-C8DBCD9319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44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04025" y="587692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D6CCF3-94E7-4D86-A068-E9D9C80D2BE6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04025" y="5516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47A9-7F4A-4203-B5B3-54606CF8FB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732588" y="587692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340057-5866-4D61-907C-25F5D99AE770}" type="datetimeFigureOut">
              <a:rPr lang="zh-TW" altLang="en-US"/>
              <a:pPr>
                <a:defRPr/>
              </a:pPr>
              <a:t>2014/10/3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32588" y="5516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50D1-F4C9-4D46-B887-CD2EE90848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916837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3779912" y="1124747"/>
            <a:ext cx="5184576" cy="4929411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2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8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4000"/>
              </a:lnSpc>
              <a:spcBef>
                <a:spcPct val="20000"/>
              </a:spcBef>
              <a:buFont typeface="Arial" pitchFamily="34" charset="0"/>
              <a:defRPr lang="zh-TW" altLang="en-US" sz="12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華康中黑體" pitchFamily="49" charset="-12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>
          <a:xfrm>
            <a:off x="6875463" y="59499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C63569-65A8-4A5F-B644-93D8BBA27B1B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6"/>
          </p:nvPr>
        </p:nvSpPr>
        <p:spPr>
          <a:xfrm>
            <a:off x="6875463" y="5589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C1C0-8ED2-4950-A813-9CA7D544F0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75463" y="587692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F0B2B4E-09E8-4F79-B1F7-863BC6E42ECA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2AABF-06D2-4684-B92A-AE965649E2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>
            <a:lvl1pPr algn="l">
              <a:defRPr lang="zh-TW" altLang="en-US" sz="44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8229600" cy="4929411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58769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8CA3-1DAB-42F2-B716-81FBA14735CB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5516563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D8F80C4-19F0-47C8-94F9-86FE98EA8B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052739"/>
            <a:ext cx="2057400" cy="5073427"/>
          </a:xfrm>
        </p:spPr>
        <p:txBody>
          <a:bodyPr vert="eaVert">
            <a:normAutofit/>
          </a:bodyPr>
          <a:lstStyle>
            <a:lvl1pPr>
              <a:defRPr lang="zh-TW" altLang="en-US" sz="4400" b="1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052739"/>
            <a:ext cx="6019800" cy="5073427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58054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22D8-1885-4B81-91B8-825FADF74F1A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5440363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7596720-C83C-413F-B20C-43858C28C8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9D3212-9784-424C-834D-1468A949696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C5EBA7-BADE-4E90-9D42-DE46718B6CA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3C85AA4-E759-40B1-B137-8C8DB1638C2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版面配置區 1"/>
          <p:cNvSpPr>
            <a:spLocks noGrp="1"/>
          </p:cNvSpPr>
          <p:nvPr>
            <p:ph type="title"/>
          </p:nvPr>
        </p:nvSpPr>
        <p:spPr>
          <a:xfrm>
            <a:off x="539552" y="7200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zh-TW" altLang="en-US" sz="44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748713" y="5876925"/>
            <a:ext cx="395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1B34B1B-8459-44D8-A1E5-87B0F2A431F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4400" b="1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華康中黑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04025" y="58769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F959026-B4C0-47B0-BAAE-A54389F70A8B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04025" y="55165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811F229-C29B-4308-B2F3-57A6A9D643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 descr="2013 kick-off meeting_內頁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7084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67644B1-4E88-4492-9DF8-3709EDA2D0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2013/3/28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70840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7D6B2AD-A2E6-413A-8177-20714B198D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85225" cy="1012825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6975475" y="6524625"/>
            <a:ext cx="2133600" cy="3333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5EE5544-0D76-42BB-BBE0-8025515852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>
          <a:xfrm>
            <a:off x="7667625" y="6597650"/>
            <a:ext cx="1125538" cy="260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0" y="6597650"/>
            <a:ext cx="3924300" cy="2603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zh-TW"/>
              <a:t>© </a:t>
            </a:r>
            <a:r>
              <a:rPr lang="zh-TW" altLang="en-US"/>
              <a:t>前進國際顧問服務旗艦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CE875C-C211-4017-9CA7-ECE55CC9F07B}" type="datetimeFigureOut">
              <a:rPr lang="zh-TW" altLang="en-US"/>
              <a:pPr>
                <a:defRPr/>
              </a:pPr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7ADD2-544E-43FE-82CC-0437E8A036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7" descr="2013 PPT_封面_母片-0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540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cid:image010.jpg@01CFB6D6.648DB9A0" TargetMode="External"/><Relationship Id="rId13" Type="http://schemas.openxmlformats.org/officeDocument/2006/relationships/hyperlink" Target="http://www.google.com.tw/url?url=http://www.entrepreneur.com/article/224181&amp;rct=j&amp;frm=1&amp;q=&amp;esrc=s&amp;sa=U&amp;ei=Cv7yU4ezC4zn8AXSw4GICA&amp;ved=0CBsQ9QEwAw&amp;usg=AFQjCNH1YrFHeATUotcLdJzkAUzvKHQtVA" TargetMode="External"/><Relationship Id="rId18" Type="http://schemas.openxmlformats.org/officeDocument/2006/relationships/image" Target="../media/image46.jpeg"/><Relationship Id="rId3" Type="http://schemas.openxmlformats.org/officeDocument/2006/relationships/hyperlink" Target="https://www.google.com.tw/url?url=https://peterwhibley.wordpress.com/category/internet-of-things/&amp;rct=j&amp;frm=1&amp;q=&amp;esrc=s&amp;sa=U&amp;ei=eP7yU5qBFYbe8AXJ9oG4CQ&amp;ved=0CDcQ9QEwEQ&amp;usg=AFQjCNEDSJ_mf6NGezqovKQ4-4mE56ew-A" TargetMode="External"/><Relationship Id="rId21" Type="http://schemas.openxmlformats.org/officeDocument/2006/relationships/hyperlink" Target="http://www.google.com.tw/url?url=http://www.vortez.net/articles_pages/intel_devils_canyon_core_i7_4790k_review,1.html&amp;rct=j&amp;frm=1&amp;q=&amp;esrc=s&amp;sa=U&amp;ei=5gnzU7mMM4zp8AXO4oLQAQ&amp;ved=0CC0Q9QEwDA&amp;usg=AFQjCNFjcIoPbTcYLo5kQiwuPfBj1xzPZA" TargetMode="External"/><Relationship Id="rId7" Type="http://schemas.openxmlformats.org/officeDocument/2006/relationships/image" Target="../media/image39.jpeg"/><Relationship Id="rId12" Type="http://schemas.openxmlformats.org/officeDocument/2006/relationships/image" Target="../media/image43.jpeg"/><Relationship Id="rId17" Type="http://schemas.openxmlformats.org/officeDocument/2006/relationships/hyperlink" Target="http://www.google.com.tw/url?url=http://www.engadget.com/2011/07/05/microsoft-and-wistron-come-to-terms-in-royalty-agreement-androi/&amp;rct=j&amp;frm=1&amp;q=&amp;esrc=s&amp;sa=U&amp;ei=vgLzU-CmGZa68gW5yYHACA&amp;ved=0CBcQ9QEwAQ&amp;usg=AFQjCNFagM5aWm9_irPXwpfq_QPit5tkPA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24" Type="http://schemas.openxmlformats.org/officeDocument/2006/relationships/image" Target="../media/image50.jpeg"/><Relationship Id="rId5" Type="http://schemas.openxmlformats.org/officeDocument/2006/relationships/image" Target="../media/image37.png"/><Relationship Id="rId15" Type="http://schemas.openxmlformats.org/officeDocument/2006/relationships/hyperlink" Target="http://www.google.com.tw/url?url=http://www.ypdesigngroup.com/projects/Transportation/easycard/easycard_1.html&amp;rct=j&amp;frm=1&amp;q=&amp;esrc=s&amp;sa=U&amp;ei=2gDzU6_rK83f8AWEqYH4BA&amp;ved=0CCkQ9QEwCg&amp;usg=AFQjCNGwZPQ8WW0zjqAdduZVEPvIJrETYQ" TargetMode="External"/><Relationship Id="rId23" Type="http://schemas.openxmlformats.org/officeDocument/2006/relationships/hyperlink" Target="http://www.google.com.tw/url?url=http://affairstoday.co.uk/marking-new-ground-rules-nsa-surveillance/&amp;rct=j&amp;frm=1&amp;q=&amp;esrc=s&amp;sa=U&amp;ei=FQvzU65Gi9_wBc6QgvgG&amp;ved=0CCsQ9QEwCw&amp;usg=AFQjCNFxVZetrlac7V-nFo8to48Qbez-gg" TargetMode="External"/><Relationship Id="rId10" Type="http://schemas.openxmlformats.org/officeDocument/2006/relationships/image" Target="../media/image41.png"/><Relationship Id="rId19" Type="http://schemas.openxmlformats.org/officeDocument/2006/relationships/image" Target="../media/image47.png"/><Relationship Id="rId4" Type="http://schemas.openxmlformats.org/officeDocument/2006/relationships/image" Target="../media/image36.jpe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Relationship Id="rId22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8.png"/><Relationship Id="rId18" Type="http://schemas.openxmlformats.org/officeDocument/2006/relationships/image" Target="../media/image6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0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tw/url?url=http://www.thehollywoodgossip.com/2014/06/tim-cook-apple-ceo-outed-as-gay-by-cnbc-anchor/&amp;rct=j&amp;frm=1&amp;q=&amp;esrc=s&amp;sa=U&amp;ei=Isr-U5HAL8bjuQTM34KQAg&amp;ved=0CBUQ9QEwAA&amp;usg=AFQjCNEAK7w3ntCNsnTgBYuEKs8GGszavw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emf"/><Relationship Id="rId10" Type="http://schemas.openxmlformats.org/officeDocument/2006/relationships/image" Target="../media/image21.wmf"/><Relationship Id="rId4" Type="http://schemas.openxmlformats.org/officeDocument/2006/relationships/image" Target="../media/image15.jpeg"/><Relationship Id="rId9" Type="http://schemas.openxmlformats.org/officeDocument/2006/relationships/image" Target="../media/image20.wmf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tw/url?q=http://www.digitimes.com.tw/tw/dt/n/shwnws.asp?CnlID=13&amp;Cat=30&amp;Cat1=&amp;id=348384&amp;sa=U&amp;ei=kUsgU7WNForSkgW2m4DgDA&amp;ved=0CC4Q9QEwAQ&amp;sig2=Iae9kaDQJTK3yz4sQ2YI4g&amp;usg=AFQjCNFZF4BGsqDIPShMwA9_jEsGjK2cdw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hyperlink" Target="http://www.google.com.tw/url?url=http://www.cyw100.com/jiameng/zhinan/0724_2777.html&amp;rct=j&amp;frm=1&amp;q=&amp;esrc=s&amp;sa=U&amp;ei=IJj-U9OFKczJuASmmoKQDg&amp;ved=0CBsQ9QEwAw&amp;usg=AFQjCNHxjEIUiYVxOXQXALOD6dH1kZJHw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hyperlink" Target="http://www.google.com.tw/url?sa=i&amp;rct=j&amp;q=&amp;esrc=s&amp;frm=1&amp;source=images&amp;cd=&amp;cad=rja&amp;docid=EJTPrNaFGTIRjM&amp;tbnid=EnZ5Cw3Bfd0aYM:&amp;ved=0CAUQjRw&amp;url=http://big5.chinairn.com/news/20130428/181052742.html&amp;ei=ddnLUvCbDsiGkgWFzoAI&amp;psig=AFQjCNEeQ_nKNI8SmwcVYMzL3Ehequ_zWg&amp;ust=1389177547893736" TargetMode="External"/><Relationship Id="rId10" Type="http://schemas.openxmlformats.org/officeDocument/2006/relationships/hyperlink" Target="http://www.google.com.tw/url?url=http://www.gigawin.com.tw/13_energy/00_overview.php&amp;rct=j&amp;frm=1&amp;q=&amp;esrc=s&amp;sa=U&amp;ei=25f-U6-GM43nuQTk_YCYDQ&amp;ved=0CDkQ9QEwEg&amp;usg=AFQjCNE3fXhmO9t2w_SNeQIaA2f_4bd_0Q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25" y="2786063"/>
            <a:ext cx="5905500" cy="3019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微軟正黑體" pitchFamily="34" charset="-120"/>
              </a:rPr>
              <a:t>Booming IOT</a:t>
            </a:r>
            <a:r>
              <a:rPr lang="en-US" altLang="zh-TW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>
                <a:latin typeface="微軟正黑體" pitchFamily="34" charset="-120"/>
                <a:ea typeface="微軟正黑體" pitchFamily="34" charset="-120"/>
              </a:rPr>
            </a:br>
            <a:endParaRPr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5" name="副標題 2"/>
          <p:cNvSpPr>
            <a:spLocks noGrp="1"/>
          </p:cNvSpPr>
          <p:nvPr>
            <p:ph type="subTitle" idx="1"/>
          </p:nvPr>
        </p:nvSpPr>
        <p:spPr bwMode="auto">
          <a:xfrm>
            <a:off x="250825" y="5373688"/>
            <a:ext cx="8569325" cy="141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股票代號 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:  3594</a:t>
            </a:r>
          </a:p>
          <a:p>
            <a:pPr eaLnBrk="1" hangingPunct="1"/>
            <a:r>
              <a:rPr lang="zh-TW" altLang="en-US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報告人：磐儀科技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股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)</a:t>
            </a:r>
            <a:r>
              <a:rPr lang="zh-TW" altLang="en-US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公司    李明 董事長</a:t>
            </a:r>
            <a:endParaRPr lang="en-US" altLang="zh-TW" sz="280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eaLnBrk="1" hangingPunct="1"/>
            <a:r>
              <a:rPr lang="zh-TW" altLang="en-US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日    期：</a:t>
            </a:r>
            <a:r>
              <a:rPr lang="en-US" altLang="zh-TW" sz="280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2014/09/03</a:t>
            </a:r>
            <a:endParaRPr lang="zh-TW" altLang="en-US" sz="280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群組 62"/>
          <p:cNvGrpSpPr>
            <a:grpSpLocks/>
          </p:cNvGrpSpPr>
          <p:nvPr/>
        </p:nvGrpSpPr>
        <p:grpSpPr bwMode="auto">
          <a:xfrm>
            <a:off x="1285875" y="1071563"/>
            <a:ext cx="6429375" cy="5143500"/>
            <a:chOff x="785786" y="71414"/>
            <a:chExt cx="8143932" cy="6572296"/>
          </a:xfrm>
        </p:grpSpPr>
        <p:pic>
          <p:nvPicPr>
            <p:cNvPr id="8198" name="Picture 6" descr="https://encrypted-tbn3.gstatic.com/images?q=tbn:ANd9GcQ8xrD8XrpXzunMT3mEL3ygjdRHBn0qBbw5EUwJ2cOfh60C2SiERZXT-EU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43372" y="71414"/>
              <a:ext cx="1571636" cy="10496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37894" name="Group 2"/>
            <p:cNvGrpSpPr>
              <a:grpSpLocks/>
            </p:cNvGrpSpPr>
            <p:nvPr/>
          </p:nvGrpSpPr>
          <p:grpSpPr bwMode="auto">
            <a:xfrm>
              <a:off x="1928794" y="785794"/>
              <a:ext cx="5929353" cy="5857892"/>
              <a:chOff x="1455" y="636"/>
              <a:chExt cx="3152" cy="3079"/>
            </a:xfrm>
          </p:grpSpPr>
          <p:sp>
            <p:nvSpPr>
              <p:cNvPr id="37915" name="AutoShape 3"/>
              <p:cNvSpPr>
                <a:spLocks noChangeArrowheads="1"/>
              </p:cNvSpPr>
              <p:nvPr/>
            </p:nvSpPr>
            <p:spPr bwMode="auto">
              <a:xfrm>
                <a:off x="2472" y="2050"/>
                <a:ext cx="1114" cy="1518"/>
              </a:xfrm>
              <a:prstGeom prst="diamond">
                <a:avLst/>
              </a:prstGeom>
              <a:solidFill>
                <a:srgbClr val="6399AB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16" name="AutoShape 4"/>
              <p:cNvSpPr>
                <a:spLocks noChangeArrowheads="1"/>
              </p:cNvSpPr>
              <p:nvPr/>
            </p:nvSpPr>
            <p:spPr bwMode="auto">
              <a:xfrm rot="6413819">
                <a:off x="3210" y="1528"/>
                <a:ext cx="1070" cy="1518"/>
              </a:xfrm>
              <a:prstGeom prst="diamond">
                <a:avLst/>
              </a:prstGeom>
              <a:solidFill>
                <a:srgbClr val="6399AB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17" name="AutoShape 5"/>
              <p:cNvSpPr>
                <a:spLocks noChangeArrowheads="1"/>
              </p:cNvSpPr>
              <p:nvPr/>
            </p:nvSpPr>
            <p:spPr bwMode="auto">
              <a:xfrm rot="2160889">
                <a:off x="2903" y="685"/>
                <a:ext cx="1106" cy="1518"/>
              </a:xfrm>
              <a:prstGeom prst="diamond">
                <a:avLst/>
              </a:prstGeom>
              <a:solidFill>
                <a:srgbClr val="6399AB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18" name="AutoShape 6"/>
              <p:cNvSpPr>
                <a:spLocks noChangeArrowheads="1"/>
              </p:cNvSpPr>
              <p:nvPr/>
            </p:nvSpPr>
            <p:spPr bwMode="auto">
              <a:xfrm rot="-2205154">
                <a:off x="2014" y="690"/>
                <a:ext cx="1095" cy="1518"/>
              </a:xfrm>
              <a:prstGeom prst="diamond">
                <a:avLst/>
              </a:prstGeom>
              <a:solidFill>
                <a:srgbClr val="6399AB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19" name="AutoShape 7"/>
              <p:cNvSpPr>
                <a:spLocks noChangeArrowheads="1"/>
              </p:cNvSpPr>
              <p:nvPr/>
            </p:nvSpPr>
            <p:spPr bwMode="auto">
              <a:xfrm rot="-6447075">
                <a:off x="1752" y="1531"/>
                <a:ext cx="1090" cy="1518"/>
              </a:xfrm>
              <a:prstGeom prst="diamond">
                <a:avLst/>
              </a:prstGeom>
              <a:solidFill>
                <a:srgbClr val="6399AB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20" name="Oval 8"/>
              <p:cNvSpPr>
                <a:spLocks noChangeArrowheads="1"/>
              </p:cNvSpPr>
              <p:nvPr/>
            </p:nvSpPr>
            <p:spPr bwMode="auto">
              <a:xfrm>
                <a:off x="2666" y="1685"/>
                <a:ext cx="731" cy="732"/>
              </a:xfrm>
              <a:prstGeom prst="ellipse">
                <a:avLst/>
              </a:prstGeom>
              <a:solidFill>
                <a:srgbClr val="E0AD12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21" name="Oval 9"/>
              <p:cNvSpPr>
                <a:spLocks noChangeArrowheads="1"/>
              </p:cNvSpPr>
              <p:nvPr/>
            </p:nvSpPr>
            <p:spPr bwMode="auto">
              <a:xfrm>
                <a:off x="1693" y="778"/>
                <a:ext cx="2604" cy="2571"/>
              </a:xfrm>
              <a:prstGeom prst="ellipse">
                <a:avLst/>
              </a:pr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22" name="Oval 10"/>
              <p:cNvSpPr>
                <a:spLocks noChangeArrowheads="1"/>
              </p:cNvSpPr>
              <p:nvPr/>
            </p:nvSpPr>
            <p:spPr bwMode="auto">
              <a:xfrm>
                <a:off x="1886" y="685"/>
                <a:ext cx="732" cy="732"/>
              </a:xfrm>
              <a:prstGeom prst="ellipse">
                <a:avLst/>
              </a:prstGeom>
              <a:solidFill>
                <a:srgbClr val="A1A64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23" name="Oval 11"/>
              <p:cNvSpPr>
                <a:spLocks noChangeArrowheads="1"/>
              </p:cNvSpPr>
              <p:nvPr/>
            </p:nvSpPr>
            <p:spPr bwMode="auto">
              <a:xfrm>
                <a:off x="3409" y="636"/>
                <a:ext cx="732" cy="732"/>
              </a:xfrm>
              <a:prstGeom prst="ellipse">
                <a:avLst/>
              </a:prstGeom>
              <a:solidFill>
                <a:srgbClr val="A1A64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24" name="Oval 12"/>
              <p:cNvSpPr>
                <a:spLocks noChangeArrowheads="1"/>
              </p:cNvSpPr>
              <p:nvPr/>
            </p:nvSpPr>
            <p:spPr bwMode="auto">
              <a:xfrm>
                <a:off x="3875" y="2110"/>
                <a:ext cx="732" cy="731"/>
              </a:xfrm>
              <a:prstGeom prst="ellipse">
                <a:avLst/>
              </a:prstGeom>
              <a:solidFill>
                <a:srgbClr val="A1A64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25" name="Oval 13"/>
              <p:cNvSpPr>
                <a:spLocks noChangeArrowheads="1"/>
              </p:cNvSpPr>
              <p:nvPr/>
            </p:nvSpPr>
            <p:spPr bwMode="auto">
              <a:xfrm>
                <a:off x="2661" y="2983"/>
                <a:ext cx="732" cy="732"/>
              </a:xfrm>
              <a:prstGeom prst="ellipse">
                <a:avLst/>
              </a:prstGeom>
              <a:solidFill>
                <a:srgbClr val="A1A64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37926" name="Oval 14"/>
              <p:cNvSpPr>
                <a:spLocks noChangeArrowheads="1"/>
              </p:cNvSpPr>
              <p:nvPr/>
            </p:nvSpPr>
            <p:spPr bwMode="auto">
              <a:xfrm>
                <a:off x="1455" y="2110"/>
                <a:ext cx="732" cy="731"/>
              </a:xfrm>
              <a:prstGeom prst="ellipse">
                <a:avLst/>
              </a:prstGeom>
              <a:solidFill>
                <a:srgbClr val="A1A64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</p:grpSp>
        <p:sp>
          <p:nvSpPr>
            <p:cNvPr id="37895" name="文字方塊 17"/>
            <p:cNvSpPr txBox="1">
              <a:spLocks noChangeArrowheads="1"/>
            </p:cNvSpPr>
            <p:nvPr/>
          </p:nvSpPr>
          <p:spPr bwMode="auto">
            <a:xfrm>
              <a:off x="3357554" y="2214554"/>
              <a:ext cx="1428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2000" b="1">
                  <a:latin typeface="Calibri" pitchFamily="34" charset="0"/>
                </a:rPr>
                <a:t>Intel </a:t>
              </a:r>
              <a:endParaRPr kumimoji="0" lang="zh-TW" altLang="en-US" sz="2000" b="1">
                <a:latin typeface="Calibri" pitchFamily="34" charset="0"/>
              </a:endParaRPr>
            </a:p>
          </p:txBody>
        </p:sp>
        <p:sp>
          <p:nvSpPr>
            <p:cNvPr id="37896" name="文字方塊 18"/>
            <p:cNvSpPr txBox="1">
              <a:spLocks noChangeArrowheads="1"/>
            </p:cNvSpPr>
            <p:nvPr/>
          </p:nvSpPr>
          <p:spPr bwMode="auto">
            <a:xfrm>
              <a:off x="5072066" y="2214554"/>
              <a:ext cx="1428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2000" b="1">
                  <a:latin typeface="Calibri" pitchFamily="34" charset="0"/>
                </a:rPr>
                <a:t>Wistron</a:t>
              </a:r>
              <a:endParaRPr kumimoji="0" lang="zh-TW" altLang="en-US" sz="2000" b="1">
                <a:latin typeface="Calibri" pitchFamily="34" charset="0"/>
              </a:endParaRPr>
            </a:p>
          </p:txBody>
        </p:sp>
        <p:sp>
          <p:nvSpPr>
            <p:cNvPr id="37897" name="文字方塊 23"/>
            <p:cNvSpPr txBox="1">
              <a:spLocks noChangeArrowheads="1"/>
            </p:cNvSpPr>
            <p:nvPr/>
          </p:nvSpPr>
          <p:spPr bwMode="auto">
            <a:xfrm>
              <a:off x="5715008" y="1071546"/>
              <a:ext cx="2643206" cy="82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ODM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Production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Purchasing  </a:t>
              </a:r>
            </a:p>
          </p:txBody>
        </p:sp>
        <p:sp>
          <p:nvSpPr>
            <p:cNvPr id="37898" name="文字方塊 24"/>
            <p:cNvSpPr txBox="1">
              <a:spLocks noChangeArrowheads="1"/>
            </p:cNvSpPr>
            <p:nvPr/>
          </p:nvSpPr>
          <p:spPr bwMode="auto">
            <a:xfrm>
              <a:off x="4293847" y="5490599"/>
              <a:ext cx="2643206" cy="106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City Security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Biz District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 Health Care</a:t>
              </a:r>
            </a:p>
            <a:p>
              <a:r>
                <a:rPr kumimoji="0" lang="en-US" altLang="zh-TW" sz="1200">
                  <a:latin typeface="Calibri" pitchFamily="34" charset="0"/>
                </a:rPr>
                <a:t> </a:t>
              </a:r>
            </a:p>
          </p:txBody>
        </p:sp>
        <p:sp>
          <p:nvSpPr>
            <p:cNvPr id="37899" name="文字方塊 25"/>
            <p:cNvSpPr txBox="1">
              <a:spLocks noChangeArrowheads="1"/>
            </p:cNvSpPr>
            <p:nvPr/>
          </p:nvSpPr>
          <p:spPr bwMode="auto">
            <a:xfrm>
              <a:off x="1928794" y="3883888"/>
              <a:ext cx="2643206" cy="82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Biz District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Mobile Payment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Parking Mgmt.</a:t>
              </a:r>
            </a:p>
          </p:txBody>
        </p:sp>
        <p:sp>
          <p:nvSpPr>
            <p:cNvPr id="37900" name="文字方塊 26"/>
            <p:cNvSpPr txBox="1">
              <a:spLocks noChangeArrowheads="1"/>
            </p:cNvSpPr>
            <p:nvPr/>
          </p:nvSpPr>
          <p:spPr bwMode="auto">
            <a:xfrm>
              <a:off x="2786049" y="1097806"/>
              <a:ext cx="2643206" cy="82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Tier3</a:t>
              </a:r>
              <a:r>
                <a:rPr kumimoji="0" lang="en-US" altLang="zh-TW" sz="1200">
                  <a:latin typeface="Calibri" pitchFamily="34" charset="0"/>
                  <a:sym typeface="Wingdings" pitchFamily="2" charset="2"/>
                </a:rPr>
                <a:t>Tier2</a:t>
              </a:r>
              <a:r>
                <a:rPr kumimoji="0" lang="en-US" altLang="zh-TW" sz="1200">
                  <a:latin typeface="Calibri" pitchFamily="34" charset="0"/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Co-marketing</a:t>
              </a:r>
            </a:p>
            <a:p>
              <a:pPr>
                <a:buFont typeface="Arial" pitchFamily="34" charset="0"/>
                <a:buChar char="•"/>
              </a:pPr>
              <a:r>
                <a:rPr kumimoji="0" lang="en-US" altLang="zh-TW" sz="1200">
                  <a:latin typeface="Calibri" pitchFamily="34" charset="0"/>
                </a:rPr>
                <a:t>Early Access</a:t>
              </a:r>
            </a:p>
          </p:txBody>
        </p:sp>
        <p:pic>
          <p:nvPicPr>
            <p:cNvPr id="37901" name="圖片 27" descr="Arborlogo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0974" y="3201687"/>
              <a:ext cx="1881224" cy="51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 descr="http://t3.gstatic.com/images?q=tbn:ANd9GcRH7zL294S9LvM0v1alE0e5e28zi0g5b5-cd7jt2QvH3HOEmAuA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28860" y="5715016"/>
              <a:ext cx="1149394" cy="9286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圖片 29" descr="http://www.arbor.com.tw/img/Rugged-Tablet-PC/industrial-rugged-tablet-pc-Gladius-5.jpg"/>
            <p:cNvPicPr/>
            <p:nvPr/>
          </p:nvPicPr>
          <p:blipFill>
            <a:blip r:embed="rId7" r:link="rId8" cstate="email"/>
            <a:srcRect/>
            <a:stretch>
              <a:fillRect/>
            </a:stretch>
          </p:blipFill>
          <p:spPr bwMode="auto">
            <a:xfrm>
              <a:off x="7643834" y="2548810"/>
              <a:ext cx="1000132" cy="10230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715272" y="4748046"/>
              <a:ext cx="1214446" cy="10384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1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85786" y="4714884"/>
              <a:ext cx="1214446" cy="10722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Picture 15" descr="http://t3.gstatic.com/images?q=tbn:ANd9GcRCX-vHNx0g7MHXb2Rw1L8bIr882qP6uLHBfj92aibwwzuVi-sD2szS3HVDQQ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500166" y="642918"/>
              <a:ext cx="1143008" cy="1000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6" descr="http://t3.gstatic.com/images?q=tbn:ANd9GcTzW_fK9UiRSHkIqOHbjA5flFi5ISgdrbteBIu_iww7kalotZYy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143768" y="285728"/>
              <a:ext cx="1143008" cy="1083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194" name="Picture 2" descr="https://encrypted-tbn1.gstatic.com/images?q=tbn:ANd9GcQDkPPwB4DKijVJHrHQ-_UKEaYsmJo_gNayN4hzB7tkdpPLav4mNj78bsFwXA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000100" y="2500306"/>
              <a:ext cx="1071570" cy="10715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909" name="Picture 8" descr="https://encrypted-tbn0.gstatic.com/images?q=tbn:ANd9GcSduSaZCklzGfviYcqDP1Ix1E52DqJPeJDpySP4mNwov2Ule_aBXHlUyxQ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86116" y="3571876"/>
              <a:ext cx="844548" cy="57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0" name="Picture 12" descr="https://encrypted-tbn2.gstatic.com/images?q=tbn:ANd9GcQqSdxjOVv3iDK3UsiUL8NwfRbLdM-65t8lcFcmBSew79ro8aSzi7HEwgdS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00628" y="2214554"/>
              <a:ext cx="122872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1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286248" y="4429132"/>
              <a:ext cx="1071570" cy="60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2" name="Picture 1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72132" y="3643314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3" name="Picture 17" descr="https://encrypted-tbn2.gstatic.com/images?q=tbn:ANd9GcSrufTNyXBrXBfSJHGp1V3PsI4jg7RkTQg9IMksb-IiRF2_zNJPXiD-tw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709386" y="2214554"/>
              <a:ext cx="905469" cy="619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Picture 22" descr="https://encrypted-tbn2.gstatic.com/images?q=tbn:ANd9GcTjJttN6_eJFsABerA0l755sF1_E_PzXUo87oiIQoNI6EDSk8FlG6RS4D4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5929322" y="5786454"/>
              <a:ext cx="1214446" cy="8572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9" name="標題 38"/>
          <p:cNvSpPr>
            <a:spLocks noGrp="1"/>
          </p:cNvSpPr>
          <p:nvPr>
            <p:ph type="title"/>
          </p:nvPr>
        </p:nvSpPr>
        <p:spPr>
          <a:xfrm>
            <a:off x="539750" y="7143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Ecosystem--Partnering</a:t>
            </a:r>
            <a:endParaRPr lang="zh-TW" altLang="en-US" dirty="0"/>
          </a:p>
        </p:txBody>
      </p:sp>
      <p:sp>
        <p:nvSpPr>
          <p:cNvPr id="37892" name="文字方塊 21"/>
          <p:cNvSpPr txBox="1">
            <a:spLocks noChangeArrowheads="1"/>
          </p:cNvSpPr>
          <p:nvPr/>
        </p:nvSpPr>
        <p:spPr bwMode="auto">
          <a:xfrm>
            <a:off x="5857875" y="4027488"/>
            <a:ext cx="114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altLang="zh-TW" sz="1200">
                <a:latin typeface="Calibri" pitchFamily="34" charset="0"/>
              </a:rPr>
              <a:t>Handheld </a:t>
            </a:r>
          </a:p>
          <a:p>
            <a:r>
              <a:rPr kumimoji="0" lang="en-US" altLang="zh-TW" sz="1200">
                <a:latin typeface="Calibri" pitchFamily="34" charset="0"/>
              </a:rPr>
              <a:t>  Device 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TW" sz="1200">
                <a:latin typeface="Calibri" pitchFamily="34" charset="0"/>
              </a:rPr>
              <a:t> Co-marking</a:t>
            </a:r>
          </a:p>
          <a:p>
            <a:pPr>
              <a:buFont typeface="Arial" pitchFamily="34" charset="0"/>
              <a:buChar char="•"/>
            </a:pPr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50825" y="2643188"/>
            <a:ext cx="55451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latin typeface="微軟正黑體" pitchFamily="34" charset="-120"/>
                <a:ea typeface="微軟正黑體" pitchFamily="34" charset="-120"/>
              </a:rPr>
              <a:t>智慧生活圈</a:t>
            </a:r>
            <a:endParaRPr/>
          </a:p>
        </p:txBody>
      </p:sp>
      <p:sp>
        <p:nvSpPr>
          <p:cNvPr id="38915" name="副標題 5"/>
          <p:cNvSpPr>
            <a:spLocks noGrp="1"/>
          </p:cNvSpPr>
          <p:nvPr>
            <p:ph type="subTitle" idx="1"/>
          </p:nvPr>
        </p:nvSpPr>
        <p:spPr bwMode="auto">
          <a:xfrm>
            <a:off x="250825" y="5445125"/>
            <a:ext cx="6400800" cy="141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38916" name="投影片編號版面配置區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713" y="5876925"/>
            <a:ext cx="3952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6EDDDBE-4770-49F4-AD8B-53A74FDCCE01}" type="slidenum">
              <a:rPr kumimoji="0" lang="zh-TW" altLang="en-US">
                <a:latin typeface="Calibri" pitchFamily="34" charset="0"/>
              </a:rPr>
              <a:pPr/>
              <a:t>11</a:t>
            </a:fld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1"/>
          <p:cNvSpPr txBox="1">
            <a:spLocks noChangeArrowheads="1"/>
          </p:cNvSpPr>
          <p:nvPr/>
        </p:nvSpPr>
        <p:spPr bwMode="auto">
          <a:xfrm>
            <a:off x="468313" y="188913"/>
            <a:ext cx="5903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智慧商圈</a:t>
            </a:r>
            <a:r>
              <a:rPr kumimoji="0" lang="en-US" altLang="zh-TW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sz="4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合作夥伴</a:t>
            </a:r>
          </a:p>
        </p:txBody>
      </p:sp>
      <p:pic>
        <p:nvPicPr>
          <p:cNvPr id="39939" name="圖片 2" descr="Arbor logo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3313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76700"/>
            <a:ext cx="36464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268413"/>
            <a:ext cx="28797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997200"/>
            <a:ext cx="3024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文字方塊 6"/>
          <p:cNvSpPr txBox="1">
            <a:spLocks noChangeArrowheads="1"/>
          </p:cNvSpPr>
          <p:nvPr/>
        </p:nvSpPr>
        <p:spPr bwMode="auto">
          <a:xfrm>
            <a:off x="323850" y="5445125"/>
            <a:ext cx="482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微軟正黑體" pitchFamily="34" charset="-120"/>
                <a:ea typeface="微軟正黑體" pitchFamily="34" charset="-120"/>
              </a:rPr>
              <a:t>台中市逢甲商店街管理委員會</a:t>
            </a:r>
          </a:p>
        </p:txBody>
      </p:sp>
      <p:sp>
        <p:nvSpPr>
          <p:cNvPr id="39944" name="投影片編號版面配置區 1"/>
          <p:cNvSpPr txBox="1">
            <a:spLocks/>
          </p:cNvSpPr>
          <p:nvPr/>
        </p:nvSpPr>
        <p:spPr bwMode="auto">
          <a:xfrm>
            <a:off x="8604250" y="587692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18D6CCD-D5BF-4DA0-854D-B963689FC157}" type="slidenum">
              <a:rPr kumimoji="0" lang="zh-TW" altLang="en-US" sz="1200">
                <a:latin typeface="Calibri" pitchFamily="34" charset="0"/>
              </a:rPr>
              <a:pPr/>
              <a:t>12</a:t>
            </a:fld>
            <a:endParaRPr kumimoji="0" lang="zh-TW" alt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7143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商圈整體解決方案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EB66-942F-4A1B-85AF-EC195F114A4C}" type="slidenum">
              <a:rPr lang="zh-TW" altLang="en-US"/>
              <a:pPr>
                <a:defRPr/>
              </a:pPr>
              <a:t>13</a:t>
            </a:fld>
            <a:endParaRPr lang="zh-TW" altLang="en-US" dirty="0"/>
          </a:p>
        </p:txBody>
      </p:sp>
      <p:grpSp>
        <p:nvGrpSpPr>
          <p:cNvPr id="40964" name="群組 13"/>
          <p:cNvGrpSpPr>
            <a:grpSpLocks/>
          </p:cNvGrpSpPr>
          <p:nvPr/>
        </p:nvGrpSpPr>
        <p:grpSpPr bwMode="auto">
          <a:xfrm>
            <a:off x="1258888" y="1268413"/>
            <a:ext cx="6770687" cy="4752975"/>
            <a:chOff x="1259631" y="1268760"/>
            <a:chExt cx="6770045" cy="4752528"/>
          </a:xfrm>
        </p:grpSpPr>
        <p:pic>
          <p:nvPicPr>
            <p:cNvPr id="40965" name="圖片 11" descr="applications.jpg"/>
            <p:cNvPicPr>
              <a:picLocks noChangeAspect="1"/>
            </p:cNvPicPr>
            <p:nvPr/>
          </p:nvPicPr>
          <p:blipFill>
            <a:blip r:embed="rId3" cstate="print"/>
            <a:srcRect t="12286" b="6621"/>
            <a:stretch>
              <a:fillRect/>
            </a:stretch>
          </p:blipFill>
          <p:spPr bwMode="auto">
            <a:xfrm>
              <a:off x="1259631" y="1268760"/>
              <a:ext cx="6770045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圖片 9" descr="停車管理-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9685" y="1323301"/>
              <a:ext cx="1451683" cy="127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6197923" y="2600865"/>
              <a:ext cx="1458179" cy="193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900" b="1" dirty="0">
                  <a:ln w="63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華康中黑體"/>
                </a:rPr>
                <a:t>停車管理</a:t>
              </a:r>
            </a:p>
          </p:txBody>
        </p:sp>
        <p:grpSp>
          <p:nvGrpSpPr>
            <p:cNvPr id="40968" name="群組 17"/>
            <p:cNvGrpSpPr>
              <a:grpSpLocks/>
            </p:cNvGrpSpPr>
            <p:nvPr/>
          </p:nvGrpSpPr>
          <p:grpSpPr bwMode="auto">
            <a:xfrm>
              <a:off x="6179030" y="4381606"/>
              <a:ext cx="1480271" cy="1470559"/>
              <a:chOff x="7830772" y="3152810"/>
              <a:chExt cx="964419" cy="958092"/>
            </a:xfrm>
          </p:grpSpPr>
          <p:pic>
            <p:nvPicPr>
              <p:cNvPr id="40969" name="圖片 6" descr="mobile payment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37098" y="3152810"/>
                <a:ext cx="951766" cy="80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圓角矩形 7"/>
              <p:cNvSpPr/>
              <p:nvPr/>
            </p:nvSpPr>
            <p:spPr>
              <a:xfrm>
                <a:off x="7830772" y="3966886"/>
                <a:ext cx="964419" cy="1440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900" b="1" dirty="0">
                    <a:ln w="635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華康中黑體"/>
                  </a:rPr>
                  <a:t>行動支付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7143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磐儀是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4A702-6D2A-4CE9-9C8B-D1E250DC2272}" type="slidenum">
              <a:rPr lang="zh-TW" altLang="en-US"/>
              <a:pPr>
                <a:defRPr/>
              </a:pPr>
              <a:t>14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/>
        </p:nvGraphicFramePr>
        <p:xfrm>
          <a:off x="2615952" y="2564904"/>
          <a:ext cx="58444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2687638" y="2133600"/>
            <a:ext cx="2378075" cy="13541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Cloud</a:t>
            </a:r>
            <a:endParaRPr kumimoji="0"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1990" name="文字方塊 12"/>
          <p:cNvSpPr txBox="1">
            <a:spLocks noChangeArrowheads="1"/>
          </p:cNvSpPr>
          <p:nvPr/>
        </p:nvSpPr>
        <p:spPr bwMode="auto">
          <a:xfrm>
            <a:off x="3779838" y="1125538"/>
            <a:ext cx="51831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4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~ </a:t>
            </a:r>
            <a:r>
              <a:rPr kumimoji="0" lang="zh-TW" altLang="en-US" sz="4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智慧城市的領航員</a:t>
            </a:r>
            <a:r>
              <a:rPr kumimoji="0" lang="en-US" altLang="zh-TW" sz="4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endParaRPr kumimoji="0" lang="zh-TW" altLang="en-US" sz="40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-984448" y="1844824"/>
          <a:ext cx="676875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992" name="圖片 3" descr="TITAN 3in1-final-外光暈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4563" y="3857625"/>
            <a:ext cx="2571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7138" y="2362200"/>
            <a:ext cx="2801937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70" descr="M1040_front_resiz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25" y="5000625"/>
            <a:ext cx="9445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00375" y="5143500"/>
            <a:ext cx="1066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圖片 11" descr="1050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0500" y="5000625"/>
            <a:ext cx="1098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0" descr="ftp://ftp.arbor.com.tw/pub/images/11.Box%20PC/ARTS/ARTS-3250%20_3650/jpg/ARTS-3250%20&amp;%203650_L_front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3500" y="5214938"/>
            <a:ext cx="11064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439C5-50CD-4A61-8192-9D659FCDF443}" type="slidenum">
              <a:rPr lang="zh-TW" altLang="en-US"/>
              <a:pPr>
                <a:defRPr/>
              </a:pPr>
              <a:t>2</a:t>
            </a:fld>
            <a:endParaRPr lang="zh-TW" altLang="en-US" dirty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0" y="1214438"/>
            <a:ext cx="66595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5929313"/>
            <a:ext cx="22669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5"/>
          <p:cNvSpPr>
            <a:spLocks noGrp="1"/>
          </p:cNvSpPr>
          <p:nvPr>
            <p:ph type="title"/>
          </p:nvPr>
        </p:nvSpPr>
        <p:spPr>
          <a:xfrm>
            <a:off x="539750" y="7143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智慧聯網 應用無界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zh-TW" smtClean="0"/>
              <a:t>© </a:t>
            </a:r>
            <a:r>
              <a:rPr lang="zh-TW" altLang="en-US" smtClean="0"/>
              <a:t>前進國際顧問服務旗艦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6E3F3-7EF4-4092-9E64-CBD3D1BB8F32}" type="slidenum">
              <a:rPr lang="en-US" altLang="zh-TW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30724" name="標題 1"/>
          <p:cNvSpPr>
            <a:spLocks noGrp="1"/>
          </p:cNvSpPr>
          <p:nvPr>
            <p:ph type="title" idx="4294967295"/>
          </p:nvPr>
        </p:nvSpPr>
        <p:spPr>
          <a:xfrm>
            <a:off x="358775" y="0"/>
            <a:ext cx="8785225" cy="1012825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科技大老如何看</a:t>
            </a:r>
          </a:p>
        </p:txBody>
      </p:sp>
      <p:pic>
        <p:nvPicPr>
          <p:cNvPr id="5122" name="Picture 2" descr="https://s.yimg.com/bt/api/res/1.2/1DLqWTo.N76f4QZVQjB3ug--/YXBwaWQ9eW5ld3M7Zmk9aW5zZXQ7aD04Nzk7cT03OTt3PTY0MA--/http:/media.zenfs.com/zh_hant_tw/News/awakeningtw/%E4%B8%8B%E4%B8%80%E5%80%8B%E8%97%8D%E6%B5%B7_%E5%BC%B5%E5%BF%A0%E8%AC%80%EF%BC%9A%E7%89%A9%E8%81%AF%E7%B6%B2%E5%95%86%E6%A9%9F%E5%A4%A7-fa0f0b313caba868e015785b1cb448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1285875"/>
            <a:ext cx="1225550" cy="127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矩形 4"/>
          <p:cNvSpPr/>
          <p:nvPr/>
        </p:nvSpPr>
        <p:spPr>
          <a:xfrm>
            <a:off x="2195513" y="1268413"/>
            <a:ext cx="6643687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Next Big Thing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能從物聯網產業中賺進大筆財富的是能夠</a:t>
            </a:r>
            <a:r>
              <a:rPr kumimoji="0"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管理、整合整個生態系統的公司</a:t>
            </a:r>
            <a:endParaRPr kumimoji="0"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物聯網商機可望於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kumimoji="0" lang="en-US" altLang="zh-TW" sz="20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年內萌芽。</a:t>
            </a:r>
          </a:p>
        </p:txBody>
      </p:sp>
      <p:sp>
        <p:nvSpPr>
          <p:cNvPr id="30727" name="矩形 8"/>
          <p:cNvSpPr>
            <a:spLocks noChangeArrowheads="1"/>
          </p:cNvSpPr>
          <p:nvPr/>
        </p:nvSpPr>
        <p:spPr bwMode="auto">
          <a:xfrm>
            <a:off x="2143125" y="4884738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發表新智慧家庭軟體平台，把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iPhone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變遙控器</a:t>
            </a:r>
          </a:p>
        </p:txBody>
      </p:sp>
      <p:pic>
        <p:nvPicPr>
          <p:cNvPr id="2049" name="Picture 1" descr="http://uc.udn.com.tw/NEWS/MEDIA/8884642-3520894.jpg?sn=14085659664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994025"/>
            <a:ext cx="1235075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0729" name="矩形 5"/>
          <p:cNvSpPr>
            <a:spLocks noChangeArrowheads="1"/>
          </p:cNvSpPr>
          <p:nvPr/>
        </p:nvSpPr>
        <p:spPr bwMode="auto">
          <a:xfrm>
            <a:off x="2143125" y="3213100"/>
            <a:ext cx="671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 雲端</a:t>
            </a:r>
            <a:r>
              <a:rPr kumimoji="0" lang="en-US" altLang="zh-TW" sz="2000">
                <a:latin typeface="微軟正黑體" pitchFamily="34" charset="-120"/>
                <a:ea typeface="微軟正黑體" pitchFamily="34" charset="-120"/>
              </a:rPr>
              <a:t>1.0</a:t>
            </a:r>
            <a:r>
              <a:rPr kumimoji="0" lang="zh-TW" altLang="en-US" sz="2000">
                <a:latin typeface="微軟正黑體" pitchFamily="34" charset="-120"/>
                <a:ea typeface="微軟正黑體" pitchFamily="34" charset="-120"/>
              </a:rPr>
              <a:t>時代</a:t>
            </a:r>
            <a:endParaRPr kumimoji="0"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0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雲端</a:t>
            </a:r>
            <a:r>
              <a:rPr kumimoji="0" lang="en-US" altLang="zh-TW" sz="20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kumimoji="0" lang="zh-TW" altLang="en-US" sz="20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時代，即物聯網時代將有</a:t>
            </a:r>
            <a:r>
              <a:rPr kumimoji="0" lang="en-US" altLang="zh-TW" sz="20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kumimoji="0" lang="zh-TW" altLang="en-US" sz="20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億至</a:t>
            </a:r>
            <a:r>
              <a:rPr kumimoji="0" lang="en-US" altLang="zh-TW" sz="20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500</a:t>
            </a:r>
            <a:r>
              <a:rPr kumimoji="0" lang="zh-TW" altLang="en-US" sz="20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億個裝置</a:t>
            </a:r>
            <a:endParaRPr kumimoji="0" lang="zh-TW" altLang="en-US" sz="200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4450" name="Picture 2" descr="https://encrypted-tbn2.gstatic.com/images?q=tbn:ANd9GcRNlsdqGPl71CblM5-t02-oa3EA0qElYbnbnv_LUKuSW12wbh32gxYaFHX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138" y="4714875"/>
            <a:ext cx="1260475" cy="112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7143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400" dirty="0" smtClean="0"/>
              <a:t>Computing Cycle Evolution: 1960-2030</a:t>
            </a:r>
            <a:endParaRPr lang="zh-TW" altLang="en-US" sz="3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3680C-890E-4743-8700-09EFDDB30EF0}" type="slidenum">
              <a:rPr lang="zh-TW" altLang="en-US"/>
              <a:pPr>
                <a:defRPr/>
              </a:pPr>
              <a:t>4</a:t>
            </a:fld>
            <a:endParaRPr lang="zh-TW" altLang="en-US" dirty="0"/>
          </a:p>
        </p:txBody>
      </p:sp>
      <p:grpSp>
        <p:nvGrpSpPr>
          <p:cNvPr id="31748" name="群組 39"/>
          <p:cNvGrpSpPr>
            <a:grpSpLocks/>
          </p:cNvGrpSpPr>
          <p:nvPr/>
        </p:nvGrpSpPr>
        <p:grpSpPr bwMode="auto">
          <a:xfrm>
            <a:off x="179388" y="1084263"/>
            <a:ext cx="8143875" cy="5059362"/>
            <a:chOff x="179512" y="1187460"/>
            <a:chExt cx="8143608" cy="5059144"/>
          </a:xfrm>
        </p:grpSpPr>
        <p:sp>
          <p:nvSpPr>
            <p:cNvPr id="4" name="矩形 3"/>
            <p:cNvSpPr/>
            <p:nvPr/>
          </p:nvSpPr>
          <p:spPr>
            <a:xfrm>
              <a:off x="1116106" y="1412875"/>
              <a:ext cx="4103552" cy="4536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219659" y="1412875"/>
              <a:ext cx="3097111" cy="45368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1474870" y="5229061"/>
              <a:ext cx="288916" cy="2889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2411464" y="4725845"/>
              <a:ext cx="360350" cy="358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419493" y="4149607"/>
              <a:ext cx="504808" cy="5032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4356087" y="3500347"/>
              <a:ext cx="719114" cy="7206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364117" y="2492329"/>
              <a:ext cx="1079465" cy="1081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6659475" y="1484309"/>
              <a:ext cx="1441403" cy="14398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5219659" y="1412875"/>
              <a:ext cx="0" cy="4536880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8" name="文字方塊 13"/>
            <p:cNvSpPr txBox="1">
              <a:spLocks noChangeArrowheads="1"/>
            </p:cNvSpPr>
            <p:nvPr/>
          </p:nvSpPr>
          <p:spPr bwMode="auto">
            <a:xfrm>
              <a:off x="1783594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1970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59" name="文字方塊 14"/>
            <p:cNvSpPr txBox="1">
              <a:spLocks noChangeArrowheads="1"/>
            </p:cNvSpPr>
            <p:nvPr/>
          </p:nvSpPr>
          <p:spPr bwMode="auto">
            <a:xfrm>
              <a:off x="827584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1960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60" name="文字方塊 15"/>
            <p:cNvSpPr txBox="1">
              <a:spLocks noChangeArrowheads="1"/>
            </p:cNvSpPr>
            <p:nvPr/>
          </p:nvSpPr>
          <p:spPr bwMode="auto">
            <a:xfrm>
              <a:off x="2739604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1980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61" name="文字方塊 16"/>
            <p:cNvSpPr txBox="1">
              <a:spLocks noChangeArrowheads="1"/>
            </p:cNvSpPr>
            <p:nvPr/>
          </p:nvSpPr>
          <p:spPr bwMode="auto">
            <a:xfrm>
              <a:off x="4651624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2000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62" name="文字方塊 17"/>
            <p:cNvSpPr txBox="1">
              <a:spLocks noChangeArrowheads="1"/>
            </p:cNvSpPr>
            <p:nvPr/>
          </p:nvSpPr>
          <p:spPr bwMode="auto">
            <a:xfrm>
              <a:off x="3695614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1990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63" name="文字方塊 19"/>
            <p:cNvSpPr txBox="1">
              <a:spLocks noChangeArrowheads="1"/>
            </p:cNvSpPr>
            <p:nvPr/>
          </p:nvSpPr>
          <p:spPr bwMode="auto">
            <a:xfrm>
              <a:off x="6563644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2020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64" name="文字方塊 20"/>
            <p:cNvSpPr txBox="1">
              <a:spLocks noChangeArrowheads="1"/>
            </p:cNvSpPr>
            <p:nvPr/>
          </p:nvSpPr>
          <p:spPr bwMode="auto">
            <a:xfrm>
              <a:off x="5607634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2010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65" name="文字方塊 21"/>
            <p:cNvSpPr txBox="1">
              <a:spLocks noChangeArrowheads="1"/>
            </p:cNvSpPr>
            <p:nvPr/>
          </p:nvSpPr>
          <p:spPr bwMode="auto">
            <a:xfrm>
              <a:off x="7519657" y="5877272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2030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" name="向左箭號 22"/>
            <p:cNvSpPr/>
            <p:nvPr/>
          </p:nvSpPr>
          <p:spPr>
            <a:xfrm>
              <a:off x="3492515" y="5157626"/>
              <a:ext cx="1727143" cy="50321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Device-centric</a:t>
              </a:r>
              <a:endParaRPr kumimoji="0" lang="zh-TW" altLang="en-US" dirty="0"/>
            </a:p>
          </p:txBody>
        </p:sp>
        <p:sp>
          <p:nvSpPr>
            <p:cNvPr id="24" name="向右箭號 23"/>
            <p:cNvSpPr/>
            <p:nvPr/>
          </p:nvSpPr>
          <p:spPr>
            <a:xfrm>
              <a:off x="5219659" y="5444952"/>
              <a:ext cx="1728731" cy="504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/>
                <a:t>Cloud-centric</a:t>
              </a:r>
              <a:endParaRPr kumimoji="0" lang="zh-TW" altLang="en-US" dirty="0"/>
            </a:p>
          </p:txBody>
        </p:sp>
        <p:sp>
          <p:nvSpPr>
            <p:cNvPr id="31768" name="文字方塊 24"/>
            <p:cNvSpPr txBox="1">
              <a:spLocks noChangeArrowheads="1"/>
            </p:cNvSpPr>
            <p:nvPr/>
          </p:nvSpPr>
          <p:spPr bwMode="auto">
            <a:xfrm>
              <a:off x="1043608" y="4869160"/>
              <a:ext cx="12221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Mainframe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69" name="文字方塊 25"/>
            <p:cNvSpPr txBox="1">
              <a:spLocks noChangeArrowheads="1"/>
            </p:cNvSpPr>
            <p:nvPr/>
          </p:nvSpPr>
          <p:spPr bwMode="auto">
            <a:xfrm>
              <a:off x="1907704" y="4365104"/>
              <a:ext cx="15251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Minicomputer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70" name="文字方塊 26"/>
            <p:cNvSpPr txBox="1">
              <a:spLocks noChangeArrowheads="1"/>
            </p:cNvSpPr>
            <p:nvPr/>
          </p:nvSpPr>
          <p:spPr bwMode="auto">
            <a:xfrm>
              <a:off x="3419872" y="3789040"/>
              <a:ext cx="426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PC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71" name="文字方塊 27"/>
            <p:cNvSpPr txBox="1">
              <a:spLocks noChangeArrowheads="1"/>
            </p:cNvSpPr>
            <p:nvPr/>
          </p:nvSpPr>
          <p:spPr bwMode="auto">
            <a:xfrm>
              <a:off x="4194149" y="2924944"/>
              <a:ext cx="95391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Desktop</a:t>
              </a:r>
            </a:p>
            <a:p>
              <a:r>
                <a:rPr kumimoji="0" lang="en-US" altLang="zh-TW">
                  <a:latin typeface="Calibri" pitchFamily="34" charset="0"/>
                </a:rPr>
                <a:t>Internet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1772" name="文字方塊 28"/>
            <p:cNvSpPr txBox="1">
              <a:spLocks noChangeArrowheads="1"/>
            </p:cNvSpPr>
            <p:nvPr/>
          </p:nvSpPr>
          <p:spPr bwMode="auto">
            <a:xfrm>
              <a:off x="5436096" y="1988840"/>
              <a:ext cx="94506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latin typeface="Calibri" pitchFamily="34" charset="0"/>
                </a:rPr>
                <a:t>Mobile</a:t>
              </a:r>
            </a:p>
            <a:p>
              <a:r>
                <a:rPr kumimoji="0" lang="en-US" altLang="zh-TW">
                  <a:latin typeface="Calibri" pitchFamily="34" charset="0"/>
                </a:rPr>
                <a:t>Internet</a:t>
              </a:r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443582" y="1187460"/>
              <a:ext cx="1879538" cy="369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Internet of Things</a:t>
              </a:r>
              <a:endPara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1774" name="文字方塊 30"/>
            <p:cNvSpPr txBox="1">
              <a:spLocks noChangeArrowheads="1"/>
            </p:cNvSpPr>
            <p:nvPr/>
          </p:nvSpPr>
          <p:spPr bwMode="auto">
            <a:xfrm>
              <a:off x="1173462" y="5517232"/>
              <a:ext cx="10422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1MM</a:t>
              </a:r>
              <a:r>
                <a:rPr kumimoji="0" lang="en-US" altLang="zh-TW" sz="1400" b="1" baseline="30000">
                  <a:solidFill>
                    <a:srgbClr val="0070C0"/>
                  </a:solidFill>
                  <a:latin typeface="Calibri" pitchFamily="34" charset="0"/>
                </a:rPr>
                <a:t>+</a:t>
              </a:r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Units</a:t>
              </a:r>
              <a:endParaRPr kumimoji="0" lang="zh-TW" altLang="en-US" sz="1400" b="1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1775" name="文字方塊 31"/>
            <p:cNvSpPr txBox="1">
              <a:spLocks noChangeArrowheads="1"/>
            </p:cNvSpPr>
            <p:nvPr/>
          </p:nvSpPr>
          <p:spPr bwMode="auto">
            <a:xfrm>
              <a:off x="2325590" y="5085184"/>
              <a:ext cx="7344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10MM</a:t>
              </a:r>
              <a:r>
                <a:rPr kumimoji="0" lang="en-US" altLang="zh-TW" sz="1400" b="1" baseline="30000">
                  <a:solidFill>
                    <a:srgbClr val="0070C0"/>
                  </a:solidFill>
                  <a:latin typeface="Calibri" pitchFamily="34" charset="0"/>
                </a:rPr>
                <a:t>+</a:t>
              </a:r>
            </a:p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Units</a:t>
              </a:r>
              <a:endParaRPr kumimoji="0" lang="zh-TW" altLang="en-US" sz="1400" b="1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1776" name="文字方塊 32"/>
            <p:cNvSpPr txBox="1">
              <a:spLocks noChangeArrowheads="1"/>
            </p:cNvSpPr>
            <p:nvPr/>
          </p:nvSpPr>
          <p:spPr bwMode="auto">
            <a:xfrm>
              <a:off x="3333702" y="4653136"/>
              <a:ext cx="8258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100MM</a:t>
              </a:r>
              <a:r>
                <a:rPr kumimoji="0" lang="en-US" altLang="zh-TW" sz="1400" b="1" baseline="30000">
                  <a:solidFill>
                    <a:srgbClr val="0070C0"/>
                  </a:solidFill>
                  <a:latin typeface="Calibri" pitchFamily="34" charset="0"/>
                </a:rPr>
                <a:t>+</a:t>
              </a:r>
            </a:p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Units</a:t>
              </a:r>
              <a:endParaRPr kumimoji="0" lang="zh-TW" altLang="en-US" sz="1400" b="1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1777" name="文字方塊 33"/>
            <p:cNvSpPr txBox="1">
              <a:spLocks noChangeArrowheads="1"/>
            </p:cNvSpPr>
            <p:nvPr/>
          </p:nvSpPr>
          <p:spPr bwMode="auto">
            <a:xfrm>
              <a:off x="5650782" y="3573016"/>
              <a:ext cx="5774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10B</a:t>
              </a:r>
              <a:r>
                <a:rPr kumimoji="0" lang="en-US" altLang="zh-TW" sz="1400" b="1" baseline="30000">
                  <a:solidFill>
                    <a:srgbClr val="0070C0"/>
                  </a:solidFill>
                  <a:latin typeface="Calibri" pitchFamily="34" charset="0"/>
                </a:rPr>
                <a:t>+</a:t>
              </a:r>
            </a:p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Units</a:t>
              </a:r>
              <a:endParaRPr kumimoji="0" lang="zh-TW" altLang="en-US" sz="1400" b="1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1778" name="文字方塊 34"/>
            <p:cNvSpPr txBox="1">
              <a:spLocks noChangeArrowheads="1"/>
            </p:cNvSpPr>
            <p:nvPr/>
          </p:nvSpPr>
          <p:spPr bwMode="auto">
            <a:xfrm>
              <a:off x="4427984" y="4221088"/>
              <a:ext cx="5774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1B</a:t>
              </a:r>
              <a:r>
                <a:rPr kumimoji="0" lang="en-US" altLang="zh-TW" sz="1400" b="1" baseline="30000">
                  <a:solidFill>
                    <a:srgbClr val="0070C0"/>
                  </a:solidFill>
                  <a:latin typeface="Calibri" pitchFamily="34" charset="0"/>
                </a:rPr>
                <a:t>+</a:t>
              </a:r>
            </a:p>
            <a:p>
              <a:pPr algn="ctr"/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Units</a:t>
              </a:r>
              <a:endParaRPr kumimoji="0" lang="zh-TW" altLang="en-US" sz="1400" b="1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1779" name="文字方塊 35"/>
            <p:cNvSpPr txBox="1">
              <a:spLocks noChangeArrowheads="1"/>
            </p:cNvSpPr>
            <p:nvPr/>
          </p:nvSpPr>
          <p:spPr bwMode="auto">
            <a:xfrm>
              <a:off x="7084403" y="2924944"/>
              <a:ext cx="6559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100 B</a:t>
              </a:r>
              <a:r>
                <a:rPr kumimoji="0" lang="en-US" altLang="zh-TW" sz="1400" b="1" baseline="30000">
                  <a:solidFill>
                    <a:srgbClr val="0070C0"/>
                  </a:solidFill>
                  <a:latin typeface="Calibri" pitchFamily="34" charset="0"/>
                </a:rPr>
                <a:t>+</a:t>
              </a:r>
            </a:p>
            <a:p>
              <a:r>
                <a:rPr kumimoji="0" lang="en-US" altLang="zh-TW" sz="1400" b="1">
                  <a:solidFill>
                    <a:srgbClr val="0070C0"/>
                  </a:solidFill>
                  <a:latin typeface="Calibri" pitchFamily="34" charset="0"/>
                </a:rPr>
                <a:t>Units</a:t>
              </a:r>
              <a:endParaRPr kumimoji="0" lang="zh-TW" altLang="en-US" sz="1400" b="1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1780" name="文字方塊 36"/>
            <p:cNvSpPr txBox="1">
              <a:spLocks noChangeArrowheads="1"/>
            </p:cNvSpPr>
            <p:nvPr/>
          </p:nvSpPr>
          <p:spPr bwMode="auto">
            <a:xfrm>
              <a:off x="817355" y="5147900"/>
              <a:ext cx="3145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2000" b="1">
                  <a:latin typeface="Calibri" pitchFamily="34" charset="0"/>
                </a:rPr>
                <a:t>1</a:t>
              </a:r>
              <a:endParaRPr kumimoji="0" lang="zh-TW" altLang="en-US" sz="2000" b="1">
                <a:latin typeface="Calibri" pitchFamily="34" charset="0"/>
              </a:endParaRPr>
            </a:p>
          </p:txBody>
        </p:sp>
        <p:sp>
          <p:nvSpPr>
            <p:cNvPr id="31781" name="文字方塊 37"/>
            <p:cNvSpPr txBox="1">
              <a:spLocks noChangeArrowheads="1"/>
            </p:cNvSpPr>
            <p:nvPr/>
          </p:nvSpPr>
          <p:spPr bwMode="auto">
            <a:xfrm>
              <a:off x="719572" y="4005064"/>
              <a:ext cx="5309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2000" b="1">
                  <a:latin typeface="Calibri" pitchFamily="34" charset="0"/>
                </a:rPr>
                <a:t>10</a:t>
              </a:r>
              <a:r>
                <a:rPr kumimoji="0" lang="en-US" altLang="zh-TW" sz="2000" b="1" baseline="30000">
                  <a:latin typeface="Calibri" pitchFamily="34" charset="0"/>
                </a:rPr>
                <a:t>2</a:t>
              </a:r>
              <a:endParaRPr kumimoji="0" lang="zh-TW" altLang="en-US" sz="2000" b="1" baseline="30000">
                <a:latin typeface="Calibri" pitchFamily="34" charset="0"/>
              </a:endParaRPr>
            </a:p>
          </p:txBody>
        </p:sp>
        <p:sp>
          <p:nvSpPr>
            <p:cNvPr id="31782" name="文字方塊 41"/>
            <p:cNvSpPr txBox="1">
              <a:spLocks noChangeArrowheads="1"/>
            </p:cNvSpPr>
            <p:nvPr/>
          </p:nvSpPr>
          <p:spPr bwMode="auto">
            <a:xfrm>
              <a:off x="719572" y="2780928"/>
              <a:ext cx="5309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2000" b="1">
                  <a:latin typeface="Calibri" pitchFamily="34" charset="0"/>
                </a:rPr>
                <a:t>10</a:t>
              </a:r>
              <a:r>
                <a:rPr kumimoji="0" lang="en-US" altLang="zh-TW" sz="2000" b="1" baseline="30000">
                  <a:latin typeface="Calibri" pitchFamily="34" charset="0"/>
                </a:rPr>
                <a:t>4</a:t>
              </a:r>
              <a:endParaRPr kumimoji="0" lang="zh-TW" altLang="en-US" sz="2000" b="1" baseline="30000">
                <a:latin typeface="Calibri" pitchFamily="34" charset="0"/>
              </a:endParaRPr>
            </a:p>
          </p:txBody>
        </p:sp>
        <p:sp>
          <p:nvSpPr>
            <p:cNvPr id="31783" name="文字方塊 42"/>
            <p:cNvSpPr txBox="1">
              <a:spLocks noChangeArrowheads="1"/>
            </p:cNvSpPr>
            <p:nvPr/>
          </p:nvSpPr>
          <p:spPr bwMode="auto">
            <a:xfrm>
              <a:off x="719572" y="1556792"/>
              <a:ext cx="5309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2000" b="1">
                  <a:latin typeface="Calibri" pitchFamily="34" charset="0"/>
                </a:rPr>
                <a:t>10</a:t>
              </a:r>
              <a:r>
                <a:rPr kumimoji="0" lang="en-US" altLang="zh-TW" sz="2000" b="1" baseline="30000">
                  <a:latin typeface="Calibri" pitchFamily="34" charset="0"/>
                </a:rPr>
                <a:t>6</a:t>
              </a:r>
              <a:endParaRPr kumimoji="0" lang="zh-TW" altLang="en-US" sz="2000" b="1" baseline="30000">
                <a:latin typeface="Calibri" pitchFamily="34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79512" y="1955675"/>
              <a:ext cx="461665" cy="3201517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latin typeface="+mn-lt"/>
                  <a:ea typeface="+mn-ea"/>
                </a:rPr>
                <a:t>Devices/ Users (MM in Log Scale)</a:t>
              </a:r>
              <a:endParaRPr kumimoji="0" lang="zh-TW" altLang="en-US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7143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>
                <a:ea typeface="微軟正黑體" pitchFamily="34" charset="-120"/>
              </a:rPr>
              <a:t>On Switch for IOT</a:t>
            </a:r>
            <a:endParaRPr lang="zh-TW" altLang="en-US" sz="4000" dirty="0"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09A74-F8D4-4429-A425-6554FD7A301C}" type="slidenum">
              <a:rPr lang="zh-TW" altLang="en-US"/>
              <a:pPr>
                <a:defRPr/>
              </a:pPr>
              <a:t>5</a:t>
            </a:fld>
            <a:endParaRPr lang="zh-TW" altLang="en-US" dirty="0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4560888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071563"/>
            <a:ext cx="435927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4" name="文字方塊 6"/>
          <p:cNvSpPr txBox="1">
            <a:spLocks noChangeArrowheads="1"/>
          </p:cNvSpPr>
          <p:nvPr/>
        </p:nvSpPr>
        <p:spPr bwMode="auto">
          <a:xfrm>
            <a:off x="214313" y="5795963"/>
            <a:ext cx="3500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000">
                <a:latin typeface="Calibri" pitchFamily="34" charset="0"/>
              </a:rPr>
              <a:t>資料來源：今周刊</a:t>
            </a:r>
            <a:r>
              <a:rPr kumimoji="0" lang="en-US" altLang="zh-TW" sz="1000">
                <a:latin typeface="Calibri" pitchFamily="34" charset="0"/>
              </a:rPr>
              <a:t>2014/8/18</a:t>
            </a:r>
            <a:endParaRPr kumimoji="0" lang="zh-TW" altLang="en-US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4D356-426D-4CB4-B2F4-570D7F37E15A}" type="slidenum">
              <a:rPr lang="zh-TW" altLang="en-US"/>
              <a:pPr>
                <a:defRPr/>
              </a:pPr>
              <a:t>6</a:t>
            </a:fld>
            <a:endParaRPr lang="zh-TW" altLang="en-US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428750"/>
            <a:ext cx="64865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85775" y="19050"/>
            <a:ext cx="8229600" cy="981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聯網裝置</a:t>
            </a:r>
            <a:r>
              <a:rPr kumimoji="0"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-</a:t>
            </a:r>
            <a:r>
              <a:rPr kumimoji="0"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成長大躍進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572500" cy="841375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IoT V.S. Smart City</a:t>
            </a:r>
            <a:endParaRPr lang="zh-CN" altLang="en-US" sz="4000" b="1" smtClean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777" y="1460796"/>
            <a:ext cx="1216793" cy="368281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lIns="85954" tIns="42977" rIns="85954" bIns="42977">
            <a:spAutoFit/>
          </a:bodyPr>
          <a:lstStyle/>
          <a:p>
            <a:pPr algn="ctr" defTabSz="958025"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SzPct val="80000"/>
              <a:defRPr/>
            </a:pPr>
            <a:r>
              <a:rPr kumimoji="0" lang="zh-CN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交易層</a:t>
            </a:r>
          </a:p>
        </p:txBody>
      </p:sp>
      <p:grpSp>
        <p:nvGrpSpPr>
          <p:cNvPr id="34822" name="组合 28"/>
          <p:cNvGrpSpPr>
            <a:grpSpLocks/>
          </p:cNvGrpSpPr>
          <p:nvPr/>
        </p:nvGrpSpPr>
        <p:grpSpPr bwMode="auto">
          <a:xfrm>
            <a:off x="1449388" y="1030288"/>
            <a:ext cx="7364412" cy="1317625"/>
            <a:chOff x="1717626" y="1095758"/>
            <a:chExt cx="8100913" cy="1493789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1717626" y="1095758"/>
              <a:ext cx="8100913" cy="149378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4952" name="组合 25"/>
            <p:cNvGrpSpPr>
              <a:grpSpLocks/>
            </p:cNvGrpSpPr>
            <p:nvPr/>
          </p:nvGrpSpPr>
          <p:grpSpPr bwMode="auto">
            <a:xfrm>
              <a:off x="1861105" y="1223540"/>
              <a:ext cx="2303723" cy="1276020"/>
              <a:chOff x="1789098" y="1223540"/>
              <a:chExt cx="2303723" cy="1276020"/>
            </a:xfrm>
          </p:grpSpPr>
          <p:sp>
            <p:nvSpPr>
              <p:cNvPr id="34969" name="TextBox 2"/>
              <p:cNvSpPr txBox="1">
                <a:spLocks noChangeArrowheads="1"/>
              </p:cNvSpPr>
              <p:nvPr/>
            </p:nvSpPr>
            <p:spPr bwMode="auto">
              <a:xfrm>
                <a:off x="1789098" y="1727469"/>
                <a:ext cx="935031" cy="33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3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公共設施</a:t>
                </a:r>
              </a:p>
            </p:txBody>
          </p:sp>
          <p:sp>
            <p:nvSpPr>
              <p:cNvPr id="34970" name="TextBox 77"/>
              <p:cNvSpPr txBox="1">
                <a:spLocks noChangeArrowheads="1"/>
              </p:cNvSpPr>
              <p:nvPr/>
            </p:nvSpPr>
            <p:spPr bwMode="auto">
              <a:xfrm>
                <a:off x="1806832" y="1491702"/>
                <a:ext cx="1147831" cy="33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3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消費類終端</a:t>
                </a:r>
              </a:p>
            </p:txBody>
          </p:sp>
          <p:sp>
            <p:nvSpPr>
              <p:cNvPr id="34971" name="TextBox 78"/>
              <p:cNvSpPr txBox="1">
                <a:spLocks noChangeArrowheads="1"/>
              </p:cNvSpPr>
              <p:nvPr/>
            </p:nvSpPr>
            <p:spPr bwMode="auto">
              <a:xfrm>
                <a:off x="1789098" y="2015428"/>
                <a:ext cx="935031" cy="33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3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車載終端</a:t>
                </a:r>
              </a:p>
            </p:txBody>
          </p:sp>
          <p:sp>
            <p:nvSpPr>
              <p:cNvPr id="34972" name="矩形 4"/>
              <p:cNvSpPr>
                <a:spLocks noChangeArrowheads="1"/>
              </p:cNvSpPr>
              <p:nvPr/>
            </p:nvSpPr>
            <p:spPr bwMode="auto">
              <a:xfrm>
                <a:off x="2498431" y="1232539"/>
                <a:ext cx="1049647" cy="366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交易終端</a:t>
                </a:r>
              </a:p>
            </p:txBody>
          </p:sp>
          <p:sp>
            <p:nvSpPr>
              <p:cNvPr id="34973" name="TextBox 202"/>
              <p:cNvSpPr txBox="1">
                <a:spLocks noChangeArrowheads="1"/>
              </p:cNvSpPr>
              <p:nvPr/>
            </p:nvSpPr>
            <p:spPr bwMode="auto">
              <a:xfrm>
                <a:off x="1850358" y="2168407"/>
                <a:ext cx="935031" cy="33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3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。。。。</a:t>
                </a:r>
              </a:p>
            </p:txBody>
          </p:sp>
          <p:pic>
            <p:nvPicPr>
              <p:cNvPr id="204" name="Picture 2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24241" y="1542094"/>
                <a:ext cx="764863" cy="545322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  <a:extLst/>
            </p:spPr>
          </p:pic>
          <p:pic>
            <p:nvPicPr>
              <p:cNvPr id="205" name="Picture 2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8004" y="1599686"/>
                <a:ext cx="209552" cy="487730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  <a:extLst/>
            </p:spPr>
          </p:pic>
          <p:sp>
            <p:nvSpPr>
              <p:cNvPr id="8" name="圆角矩形 7"/>
              <p:cNvSpPr/>
              <p:nvPr/>
            </p:nvSpPr>
            <p:spPr bwMode="auto">
              <a:xfrm>
                <a:off x="1788813" y="1223539"/>
                <a:ext cx="2303320" cy="125262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787" tIns="50892" rIns="101787" bIns="50892"/>
              <a:lstStyle/>
              <a:p>
                <a:pPr marL="165640" indent="-165640"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buFont typeface="Wingdings" pitchFamily="2" charset="2"/>
                  <a:buChar char="n"/>
                  <a:defRPr/>
                </a:pPr>
                <a:endParaRPr kumimoji="0" lang="zh-CN" altLang="en-US" sz="1700" i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pic>
            <p:nvPicPr>
              <p:cNvPr id="34977" name="Picture 2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41763" y="2158801"/>
                <a:ext cx="792162" cy="288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53" name="组合 26"/>
            <p:cNvGrpSpPr>
              <a:grpSpLocks/>
            </p:cNvGrpSpPr>
            <p:nvPr/>
          </p:nvGrpSpPr>
          <p:grpSpPr bwMode="auto">
            <a:xfrm>
              <a:off x="4238985" y="1207342"/>
              <a:ext cx="2941495" cy="1263421"/>
              <a:chOff x="4527017" y="1207342"/>
              <a:chExt cx="2941495" cy="1263421"/>
            </a:xfrm>
          </p:grpSpPr>
          <p:sp>
            <p:nvSpPr>
              <p:cNvPr id="34962" name="矩形 5"/>
              <p:cNvSpPr>
                <a:spLocks noChangeArrowheads="1"/>
              </p:cNvSpPr>
              <p:nvPr/>
            </p:nvSpPr>
            <p:spPr bwMode="auto">
              <a:xfrm>
                <a:off x="5500739" y="1207342"/>
                <a:ext cx="1049647" cy="366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交易介面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98857" y="1554692"/>
                <a:ext cx="1259056" cy="55792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標準軟體介面</a:t>
                </a:r>
                <a:endParaRPr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4598857" y="1903843"/>
                <a:ext cx="1259056" cy="55792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標準硬體介面</a:t>
                </a:r>
                <a:endParaRPr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5966182" y="1570890"/>
                <a:ext cx="1501786" cy="33115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標準通信介面</a:t>
                </a:r>
                <a:endParaRPr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5966182" y="1923641"/>
                <a:ext cx="1430189" cy="33115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標準維護介面</a:t>
                </a:r>
                <a:endParaRPr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967" name="TextBox 210"/>
              <p:cNvSpPr txBox="1">
                <a:spLocks noChangeArrowheads="1"/>
              </p:cNvSpPr>
              <p:nvPr/>
            </p:nvSpPr>
            <p:spPr bwMode="auto">
              <a:xfrm>
                <a:off x="5463659" y="2139610"/>
                <a:ext cx="935031" cy="33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3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。。。。</a:t>
                </a:r>
              </a:p>
            </p:txBody>
          </p:sp>
          <p:sp>
            <p:nvSpPr>
              <p:cNvPr id="212" name="圆角矩形 211"/>
              <p:cNvSpPr/>
              <p:nvPr/>
            </p:nvSpPr>
            <p:spPr bwMode="auto">
              <a:xfrm>
                <a:off x="4527261" y="1216340"/>
                <a:ext cx="2807990" cy="125262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787" tIns="50892" rIns="101787" bIns="50892"/>
              <a:lstStyle/>
              <a:p>
                <a:pPr marL="165640" indent="-165640"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buFont typeface="Wingdings" pitchFamily="2" charset="2"/>
                  <a:buChar char="n"/>
                  <a:defRPr/>
                </a:pPr>
                <a:endParaRPr kumimoji="0" lang="zh-CN" altLang="en-US" sz="1700" i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34954" name="组合 27"/>
            <p:cNvGrpSpPr>
              <a:grpSpLocks/>
            </p:cNvGrpSpPr>
            <p:nvPr/>
          </p:nvGrpSpPr>
          <p:grpSpPr bwMode="auto">
            <a:xfrm>
              <a:off x="7189168" y="1223540"/>
              <a:ext cx="2305335" cy="1319213"/>
              <a:chOff x="7405192" y="1223540"/>
              <a:chExt cx="2305335" cy="1319213"/>
            </a:xfrm>
          </p:grpSpPr>
          <p:sp>
            <p:nvSpPr>
              <p:cNvPr id="34955" name="矩形 209"/>
              <p:cNvSpPr>
                <a:spLocks noChangeArrowheads="1"/>
              </p:cNvSpPr>
              <p:nvPr/>
            </p:nvSpPr>
            <p:spPr bwMode="auto">
              <a:xfrm>
                <a:off x="8075835" y="1252336"/>
                <a:ext cx="1049647" cy="366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交易模式</a:t>
                </a: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7549632" y="1599686"/>
                <a:ext cx="953459" cy="33115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1300" dirty="0">
                    <a:latin typeface="微軟正黑體" pitchFamily="34" charset="-120"/>
                    <a:ea typeface="微軟正黑體" pitchFamily="34" charset="-120"/>
                  </a:rPr>
                  <a:t>推送模式</a:t>
                </a: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7540900" y="1977633"/>
                <a:ext cx="955206" cy="33115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請求模式</a:t>
                </a:r>
                <a:endParaRPr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8562464" y="1608684"/>
                <a:ext cx="953459" cy="331153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觸發模式</a:t>
                </a:r>
                <a:endParaRPr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8557225" y="1981232"/>
                <a:ext cx="953459" cy="332952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互動模式</a:t>
                </a:r>
                <a:endParaRPr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960" name="TextBox 216"/>
              <p:cNvSpPr txBox="1">
                <a:spLocks noChangeArrowheads="1"/>
              </p:cNvSpPr>
              <p:nvPr/>
            </p:nvSpPr>
            <p:spPr bwMode="auto">
              <a:xfrm>
                <a:off x="8125810" y="2211600"/>
                <a:ext cx="936644" cy="33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3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。。。。</a:t>
                </a:r>
              </a:p>
            </p:txBody>
          </p:sp>
          <p:sp>
            <p:nvSpPr>
              <p:cNvPr id="226" name="圆角矩形 225"/>
              <p:cNvSpPr/>
              <p:nvPr/>
            </p:nvSpPr>
            <p:spPr bwMode="auto">
              <a:xfrm>
                <a:off x="7404691" y="1223539"/>
                <a:ext cx="2305067" cy="125262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787" tIns="50892" rIns="101787" bIns="50892"/>
              <a:lstStyle/>
              <a:p>
                <a:pPr marL="165640" indent="-165640"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buFont typeface="Wingdings" pitchFamily="2" charset="2"/>
                  <a:buChar char="n"/>
                  <a:defRPr/>
                </a:pPr>
                <a:endParaRPr kumimoji="0" lang="zh-CN" altLang="en-US" sz="1700" i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34823" name="组合 41"/>
          <p:cNvGrpSpPr>
            <a:grpSpLocks/>
          </p:cNvGrpSpPr>
          <p:nvPr/>
        </p:nvGrpSpPr>
        <p:grpSpPr bwMode="auto">
          <a:xfrm>
            <a:off x="1477963" y="4572000"/>
            <a:ext cx="7362825" cy="1208088"/>
            <a:chOff x="1747465" y="5183138"/>
            <a:chExt cx="8100913" cy="1368152"/>
          </a:xfrm>
        </p:grpSpPr>
        <p:sp>
          <p:nvSpPr>
            <p:cNvPr id="200" name="圆角矩形 199"/>
            <p:cNvSpPr/>
            <p:nvPr/>
          </p:nvSpPr>
          <p:spPr bwMode="auto">
            <a:xfrm>
              <a:off x="1747465" y="5183138"/>
              <a:ext cx="8100913" cy="13681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4913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7045" y="5602809"/>
              <a:ext cx="293688" cy="53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914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74207" y="5531724"/>
              <a:ext cx="1038225" cy="585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31" name="椭圆 29"/>
            <p:cNvSpPr>
              <a:spLocks noChangeArrowheads="1"/>
            </p:cNvSpPr>
            <p:nvPr/>
          </p:nvSpPr>
          <p:spPr bwMode="auto">
            <a:xfrm>
              <a:off x="3230361" y="5255051"/>
              <a:ext cx="1334432" cy="213943"/>
            </a:xfrm>
            <a:prstGeom prst="ellipse">
              <a:avLst/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 algn="ctr">
              <a:solidFill>
                <a:srgbClr val="F6924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50950" rIns="0" bIns="50950" anchor="ctr"/>
            <a:lstStyle>
              <a:lvl1pPr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1300" b="0" dirty="0" smtClean="0">
                  <a:latin typeface="微軟正黑體" pitchFamily="34" charset="-120"/>
                  <a:ea typeface="微軟正黑體" pitchFamily="34" charset="-120"/>
                </a:rPr>
                <a:t>有線通信網</a:t>
              </a:r>
              <a:endParaRPr kumimoji="0" lang="zh-CN" altLang="en-US" sz="1300" b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4916" name="组合 5495"/>
            <p:cNvGrpSpPr>
              <a:grpSpLocks/>
            </p:cNvGrpSpPr>
            <p:nvPr/>
          </p:nvGrpSpPr>
          <p:grpSpPr bwMode="auto">
            <a:xfrm>
              <a:off x="2149674" y="5438205"/>
              <a:ext cx="706437" cy="681037"/>
              <a:chOff x="1743292" y="116632"/>
              <a:chExt cx="2180636" cy="1152128"/>
            </a:xfrm>
          </p:grpSpPr>
          <p:sp>
            <p:nvSpPr>
              <p:cNvPr id="40050" name="椭圆 35"/>
              <p:cNvSpPr>
                <a:spLocks noChangeArrowheads="1"/>
              </p:cNvSpPr>
              <p:nvPr/>
            </p:nvSpPr>
            <p:spPr bwMode="auto">
              <a:xfrm>
                <a:off x="1741804" y="837835"/>
                <a:ext cx="161746" cy="13990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0051" name="椭圆 36"/>
              <p:cNvSpPr>
                <a:spLocks noChangeArrowheads="1"/>
              </p:cNvSpPr>
              <p:nvPr/>
            </p:nvSpPr>
            <p:spPr bwMode="auto">
              <a:xfrm>
                <a:off x="2270176" y="977742"/>
                <a:ext cx="167136" cy="136864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0052" name="椭圆 37"/>
              <p:cNvSpPr>
                <a:spLocks noChangeArrowheads="1"/>
              </p:cNvSpPr>
              <p:nvPr/>
            </p:nvSpPr>
            <p:spPr bwMode="auto">
              <a:xfrm>
                <a:off x="2706889" y="548898"/>
                <a:ext cx="161746" cy="13990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0053" name="椭圆 38"/>
              <p:cNvSpPr>
                <a:spLocks noChangeArrowheads="1"/>
              </p:cNvSpPr>
              <p:nvPr/>
            </p:nvSpPr>
            <p:spPr bwMode="auto">
              <a:xfrm>
                <a:off x="2135385" y="402909"/>
                <a:ext cx="156356" cy="13686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0054" name="椭圆 39"/>
              <p:cNvSpPr>
                <a:spLocks noChangeArrowheads="1"/>
              </p:cNvSpPr>
              <p:nvPr/>
            </p:nvSpPr>
            <p:spPr bwMode="auto">
              <a:xfrm>
                <a:off x="3246044" y="667515"/>
                <a:ext cx="156356" cy="13990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0055" name="椭圆 40"/>
              <p:cNvSpPr>
                <a:spLocks noChangeArrowheads="1"/>
              </p:cNvSpPr>
              <p:nvPr/>
            </p:nvSpPr>
            <p:spPr bwMode="auto">
              <a:xfrm>
                <a:off x="3758242" y="342080"/>
                <a:ext cx="167136" cy="13686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0056" name="椭圆 41"/>
              <p:cNvSpPr>
                <a:spLocks noChangeArrowheads="1"/>
              </p:cNvSpPr>
              <p:nvPr/>
            </p:nvSpPr>
            <p:spPr bwMode="auto">
              <a:xfrm>
                <a:off x="3758242" y="916913"/>
                <a:ext cx="167136" cy="13990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0057" name="椭圆 42"/>
              <p:cNvSpPr>
                <a:spLocks noChangeArrowheads="1"/>
              </p:cNvSpPr>
              <p:nvPr/>
            </p:nvSpPr>
            <p:spPr bwMode="auto">
              <a:xfrm>
                <a:off x="2895595" y="1132854"/>
                <a:ext cx="161746" cy="13686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246" name="直接连接符 245"/>
              <p:cNvCxnSpPr>
                <a:stCxn id="40050" idx="5"/>
                <a:endCxn id="40051" idx="2"/>
              </p:cNvCxnSpPr>
              <p:nvPr/>
            </p:nvCxnSpPr>
            <p:spPr>
              <a:xfrm>
                <a:off x="1876591" y="959493"/>
                <a:ext cx="393584" cy="85160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47" name="直接连接符 246"/>
              <p:cNvCxnSpPr>
                <a:stCxn id="40051" idx="6"/>
                <a:endCxn id="40054" idx="2"/>
              </p:cNvCxnSpPr>
              <p:nvPr/>
            </p:nvCxnSpPr>
            <p:spPr>
              <a:xfrm flipV="1">
                <a:off x="2437312" y="737467"/>
                <a:ext cx="808732" cy="307186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48" name="直接连接符 247"/>
              <p:cNvCxnSpPr>
                <a:stCxn id="40057" idx="7"/>
                <a:endCxn id="40054" idx="3"/>
              </p:cNvCxnSpPr>
              <p:nvPr/>
            </p:nvCxnSpPr>
            <p:spPr>
              <a:xfrm flipV="1">
                <a:off x="3035775" y="786130"/>
                <a:ext cx="226445" cy="364973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49" name="直接连接符 248"/>
              <p:cNvCxnSpPr>
                <a:stCxn id="40054" idx="5"/>
                <a:endCxn id="40056" idx="1"/>
              </p:cNvCxnSpPr>
              <p:nvPr/>
            </p:nvCxnSpPr>
            <p:spPr>
              <a:xfrm>
                <a:off x="3380834" y="786130"/>
                <a:ext cx="398974" cy="152072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50" name="直接连接符 249"/>
              <p:cNvCxnSpPr>
                <a:stCxn id="40054" idx="7"/>
                <a:endCxn id="40055" idx="3"/>
              </p:cNvCxnSpPr>
              <p:nvPr/>
            </p:nvCxnSpPr>
            <p:spPr>
              <a:xfrm flipV="1">
                <a:off x="3380834" y="457655"/>
                <a:ext cx="398974" cy="231149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51" name="直接连接符 250"/>
              <p:cNvCxnSpPr>
                <a:stCxn id="40051" idx="7"/>
                <a:endCxn id="40052" idx="3"/>
              </p:cNvCxnSpPr>
              <p:nvPr/>
            </p:nvCxnSpPr>
            <p:spPr>
              <a:xfrm flipV="1">
                <a:off x="2410356" y="664472"/>
                <a:ext cx="318099" cy="328475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52" name="直接连接符 251"/>
              <p:cNvCxnSpPr>
                <a:stCxn id="40053" idx="6"/>
                <a:endCxn id="40052" idx="1"/>
              </p:cNvCxnSpPr>
              <p:nvPr/>
            </p:nvCxnSpPr>
            <p:spPr>
              <a:xfrm>
                <a:off x="2291742" y="469820"/>
                <a:ext cx="436713" cy="97326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40065" name="椭圆 50"/>
              <p:cNvSpPr>
                <a:spLocks noChangeArrowheads="1"/>
              </p:cNvSpPr>
              <p:nvPr/>
            </p:nvSpPr>
            <p:spPr bwMode="auto">
              <a:xfrm>
                <a:off x="3192128" y="117013"/>
                <a:ext cx="167140" cy="136866"/>
              </a:xfrm>
              <a:prstGeom prst="ellipse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 algn="ctr">
                <a:solidFill>
                  <a:srgbClr val="46AAC5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01901" tIns="50950" rIns="101901" bIns="50950" anchor="ctr"/>
              <a:lstStyle/>
              <a:p>
                <a:pPr defTabSz="9580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8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254" name="直接连接符 253"/>
              <p:cNvCxnSpPr>
                <a:stCxn id="40052" idx="7"/>
                <a:endCxn id="40065" idx="3"/>
              </p:cNvCxnSpPr>
              <p:nvPr/>
            </p:nvCxnSpPr>
            <p:spPr>
              <a:xfrm flipV="1">
                <a:off x="2852463" y="235630"/>
                <a:ext cx="366625" cy="331516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40033" name="椭圆 29"/>
            <p:cNvSpPr>
              <a:spLocks noChangeArrowheads="1"/>
            </p:cNvSpPr>
            <p:nvPr/>
          </p:nvSpPr>
          <p:spPr bwMode="auto">
            <a:xfrm>
              <a:off x="1976274" y="5274828"/>
              <a:ext cx="1032264" cy="235516"/>
            </a:xfrm>
            <a:prstGeom prst="ellipse">
              <a:avLst/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 algn="ctr">
              <a:solidFill>
                <a:srgbClr val="F6924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50950" rIns="0" bIns="50950" anchor="ctr"/>
            <a:lstStyle>
              <a:lvl1pPr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1300" b="0" dirty="0" smtClean="0">
                  <a:latin typeface="微軟正黑體" pitchFamily="34" charset="-120"/>
                  <a:ea typeface="微軟正黑體" pitchFamily="34" charset="-120"/>
                </a:rPr>
                <a:t>感測器網</a:t>
              </a:r>
              <a:endParaRPr kumimoji="0" lang="zh-CN" altLang="en-US" sz="1300" b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56" name="Picture 44" descr="C:\Documents and Settings\LHQ\Local Settings\Temporary Internet Files\Content.IE5\0DUR89YB\MC900307922[1].wmf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4888854" y="5550330"/>
              <a:ext cx="505627" cy="587541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40035" name="椭圆 29"/>
            <p:cNvSpPr>
              <a:spLocks noChangeArrowheads="1"/>
            </p:cNvSpPr>
            <p:nvPr/>
          </p:nvSpPr>
          <p:spPr bwMode="auto">
            <a:xfrm>
              <a:off x="4741205" y="5255051"/>
              <a:ext cx="1336179" cy="244505"/>
            </a:xfrm>
            <a:prstGeom prst="ellipse">
              <a:avLst/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 algn="ctr">
              <a:solidFill>
                <a:srgbClr val="F6924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50950" rIns="0" bIns="50950" anchor="ctr"/>
            <a:lstStyle>
              <a:lvl1pPr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1019175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1300" b="0" dirty="0" smtClean="0">
                  <a:latin typeface="微軟正黑體" pitchFamily="34" charset="-120"/>
                  <a:ea typeface="微軟正黑體" pitchFamily="34" charset="-120"/>
                </a:rPr>
                <a:t>移動通信網</a:t>
              </a:r>
              <a:endParaRPr kumimoji="0" lang="zh-CN" altLang="en-US" sz="1300" b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4920" name="组合 31"/>
            <p:cNvGrpSpPr>
              <a:grpSpLocks/>
            </p:cNvGrpSpPr>
            <p:nvPr/>
          </p:nvGrpSpPr>
          <p:grpSpPr bwMode="auto">
            <a:xfrm>
              <a:off x="6254958" y="5274828"/>
              <a:ext cx="1700101" cy="844414"/>
              <a:chOff x="6671255" y="5274828"/>
              <a:chExt cx="1700101" cy="844414"/>
            </a:xfrm>
          </p:grpSpPr>
          <p:pic>
            <p:nvPicPr>
              <p:cNvPr id="230" name="Picture 40" descr="C:\Documents and Settings\LHQ\Local Settings\Temporary Internet Files\Content.IE5\GXUZGH67\MC900290142[1].wmf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595987" y="5412736"/>
                <a:ext cx="705348" cy="490482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34930" name="Picture 41" descr="C:\Documents and Settings\LHQ\Local Settings\Temporary Internet Files\Content.IE5\01IRCHQF\MC900290145[1]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803777" y="5581080"/>
                <a:ext cx="488950" cy="538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2" name="直接连接符 231"/>
              <p:cNvCxnSpPr/>
              <p:nvPr/>
            </p:nvCxnSpPr>
            <p:spPr bwMode="auto">
              <a:xfrm flipH="1">
                <a:off x="7176616" y="5699117"/>
                <a:ext cx="457619" cy="129444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048" name="椭圆 29"/>
              <p:cNvSpPr>
                <a:spLocks noChangeArrowheads="1"/>
              </p:cNvSpPr>
              <p:nvPr/>
            </p:nvSpPr>
            <p:spPr bwMode="auto">
              <a:xfrm>
                <a:off x="6671837" y="5274828"/>
                <a:ext cx="1348405" cy="226527"/>
              </a:xfrm>
              <a:prstGeom prst="ellipse">
                <a:avLst/>
              </a:prstGeom>
              <a:gradFill rotWithShape="1">
                <a:gsLst>
                  <a:gs pos="0">
                    <a:srgbClr val="FFBE86"/>
                  </a:gs>
                  <a:gs pos="35001">
                    <a:srgbClr val="FFD0AA"/>
                  </a:gs>
                  <a:gs pos="100000">
                    <a:srgbClr val="FFEBDB"/>
                  </a:gs>
                </a:gsLst>
                <a:lin ang="16200000" scaled="1"/>
              </a:gradFill>
              <a:ln w="9525" algn="ctr">
                <a:solidFill>
                  <a:srgbClr val="F6924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50950" rIns="0" bIns="50950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sz="1300" b="0" dirty="0" smtClean="0">
                    <a:latin typeface="微軟正黑體" pitchFamily="34" charset="-120"/>
                    <a:ea typeface="微軟正黑體" pitchFamily="34" charset="-120"/>
                  </a:rPr>
                  <a:t>衛星通信網</a:t>
                </a:r>
                <a:endParaRPr kumimoji="0" lang="zh-CN" altLang="en-US" sz="1300" b="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933" name="矩形 139"/>
              <p:cNvSpPr>
                <a:spLocks noChangeArrowheads="1"/>
              </p:cNvSpPr>
              <p:nvPr/>
            </p:nvSpPr>
            <p:spPr bwMode="auto">
              <a:xfrm>
                <a:off x="7575655" y="5812379"/>
                <a:ext cx="795701" cy="22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7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。。。。。。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396292" y="6139586"/>
              <a:ext cx="1168501" cy="330801"/>
            </a:xfrm>
            <a:prstGeom prst="rect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13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城市光網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8307842" y="5255051"/>
              <a:ext cx="969384" cy="330801"/>
            </a:xfrm>
            <a:prstGeom prst="rect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00" dirty="0" smtClean="0">
                  <a:latin typeface="微軟正黑體" pitchFamily="34" charset="-120"/>
                  <a:ea typeface="微軟正黑體" pitchFamily="34" charset="-120"/>
                </a:rPr>
                <a:t>網路協同</a:t>
              </a:r>
              <a:endParaRPr lang="zh-CN" altLang="en-US" sz="13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8313082" y="5598438"/>
              <a:ext cx="964145" cy="332599"/>
            </a:xfrm>
            <a:prstGeom prst="rect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1300" dirty="0">
                  <a:latin typeface="微軟正黑體" pitchFamily="34" charset="-120"/>
                  <a:ea typeface="微軟正黑體" pitchFamily="34" charset="-120"/>
                </a:rPr>
                <a:t>智能管道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4564794" y="6139586"/>
              <a:ext cx="1254087" cy="330801"/>
            </a:xfrm>
            <a:prstGeom prst="rect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4G LTE</a:t>
              </a:r>
              <a:r>
                <a:rPr lang="zh-CN" altLang="en-US" sz="13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技術</a:t>
              </a:r>
              <a:endParaRPr lang="zh-CN" altLang="en-US" sz="1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981515" y="6139586"/>
              <a:ext cx="1348406" cy="330801"/>
            </a:xfrm>
            <a:prstGeom prst="rect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00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物聯網閘道</a:t>
              </a:r>
              <a:endParaRPr lang="zh-CN" altLang="en-US" sz="1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307842" y="5959802"/>
              <a:ext cx="969384" cy="330801"/>
            </a:xfrm>
            <a:prstGeom prst="rect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300" dirty="0">
                  <a:latin typeface="微軟正黑體" pitchFamily="34" charset="-120"/>
                  <a:ea typeface="微軟正黑體" pitchFamily="34" charset="-120"/>
                </a:rPr>
                <a:t>IPV6</a:t>
              </a:r>
              <a:endParaRPr kumimoji="0" lang="zh-CN" altLang="en-US" sz="13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927" name="TextBox 263"/>
            <p:cNvSpPr txBox="1">
              <a:spLocks noChangeArrowheads="1"/>
            </p:cNvSpPr>
            <p:nvPr/>
          </p:nvSpPr>
          <p:spPr bwMode="auto">
            <a:xfrm>
              <a:off x="8342656" y="6191723"/>
              <a:ext cx="935031" cy="33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3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。。。。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414485" y="6139586"/>
              <a:ext cx="1117849" cy="330801"/>
            </a:xfrm>
            <a:prstGeom prst="rect">
              <a:avLst/>
            </a:prstGeom>
            <a:noFill/>
            <a:ln w="28575"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13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多模通信</a:t>
              </a:r>
            </a:p>
          </p:txBody>
        </p:sp>
      </p:grpSp>
      <p:grpSp>
        <p:nvGrpSpPr>
          <p:cNvPr id="34824" name="组合 42"/>
          <p:cNvGrpSpPr>
            <a:grpSpLocks/>
          </p:cNvGrpSpPr>
          <p:nvPr/>
        </p:nvGrpSpPr>
        <p:grpSpPr bwMode="auto">
          <a:xfrm>
            <a:off x="1484313" y="5907088"/>
            <a:ext cx="7362825" cy="936625"/>
            <a:chOff x="1753617" y="6695305"/>
            <a:chExt cx="8100913" cy="1061644"/>
          </a:xfrm>
        </p:grpSpPr>
        <p:sp>
          <p:nvSpPr>
            <p:cNvPr id="201" name="圆角矩形 200"/>
            <p:cNvSpPr/>
            <p:nvPr/>
          </p:nvSpPr>
          <p:spPr bwMode="auto">
            <a:xfrm>
              <a:off x="1753617" y="6718697"/>
              <a:ext cx="8100913" cy="8943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896" name="矩形 265"/>
            <p:cNvSpPr>
              <a:spLocks noChangeArrowheads="1"/>
            </p:cNvSpPr>
            <p:nvPr/>
          </p:nvSpPr>
          <p:spPr bwMode="auto">
            <a:xfrm>
              <a:off x="2227581" y="6846445"/>
              <a:ext cx="626403" cy="62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感知</a:t>
              </a:r>
              <a:endParaRPr lang="en-US" altLang="zh-CN" sz="15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CN" altLang="en-US" sz="1500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技術</a:t>
              </a:r>
            </a:p>
          </p:txBody>
        </p:sp>
        <p:sp>
          <p:nvSpPr>
            <p:cNvPr id="34897" name="矩形 266"/>
            <p:cNvSpPr>
              <a:spLocks noChangeArrowheads="1"/>
            </p:cNvSpPr>
            <p:nvPr/>
          </p:nvSpPr>
          <p:spPr bwMode="auto">
            <a:xfrm>
              <a:off x="3938043" y="6875233"/>
              <a:ext cx="626403" cy="62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感知</a:t>
              </a:r>
              <a:endParaRPr lang="en-US" altLang="zh-CN" sz="15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CN" altLang="en-US" sz="15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規範</a:t>
              </a:r>
            </a:p>
          </p:txBody>
        </p:sp>
        <p:sp>
          <p:nvSpPr>
            <p:cNvPr id="34898" name="矩形 267"/>
            <p:cNvSpPr>
              <a:spLocks noChangeArrowheads="1"/>
            </p:cNvSpPr>
            <p:nvPr/>
          </p:nvSpPr>
          <p:spPr bwMode="auto">
            <a:xfrm>
              <a:off x="5758129" y="6873433"/>
              <a:ext cx="626403" cy="62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感知</a:t>
              </a:r>
              <a:endParaRPr lang="en-US" altLang="zh-CN" sz="15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CN" altLang="en-US" sz="1500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部署</a:t>
              </a:r>
            </a:p>
          </p:txBody>
        </p:sp>
        <p:sp>
          <p:nvSpPr>
            <p:cNvPr id="34899" name="TextBox 268"/>
            <p:cNvSpPr txBox="1">
              <a:spLocks noChangeArrowheads="1"/>
            </p:cNvSpPr>
            <p:nvPr/>
          </p:nvSpPr>
          <p:spPr bwMode="auto">
            <a:xfrm>
              <a:off x="2703157" y="6695305"/>
              <a:ext cx="936642" cy="784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ZigBee</a:t>
              </a:r>
            </a:p>
            <a:p>
              <a:r>
                <a:rPr lang="en-US" altLang="zh-CN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Rfid</a:t>
              </a:r>
            </a:p>
            <a:p>
              <a:r>
                <a:rPr lang="en-US" altLang="zh-CN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Z-Wave</a:t>
              </a:r>
            </a:p>
          </p:txBody>
        </p:sp>
        <p:sp>
          <p:nvSpPr>
            <p:cNvPr id="34900" name="矩形 34"/>
            <p:cNvSpPr>
              <a:spLocks noChangeArrowheads="1"/>
            </p:cNvSpPr>
            <p:nvPr/>
          </p:nvSpPr>
          <p:spPr bwMode="auto">
            <a:xfrm>
              <a:off x="2670915" y="7303462"/>
              <a:ext cx="644038" cy="45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19175">
                <a:spcBef>
                  <a:spcPct val="40000"/>
                </a:spcBef>
                <a:buSzPct val="80000"/>
              </a:pPr>
              <a:r>
                <a:rPr kumimoji="0" lang="en-US" altLang="zh-CN" sz="2000">
                  <a:latin typeface="微軟正黑體" pitchFamily="34" charset="-120"/>
                  <a:ea typeface="微軟正黑體" pitchFamily="34" charset="-120"/>
                </a:rPr>
                <a:t>……</a:t>
              </a:r>
              <a:endParaRPr kumimoji="0"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901" name="TextBox 269"/>
            <p:cNvSpPr txBox="1">
              <a:spLocks noChangeArrowheads="1"/>
            </p:cNvSpPr>
            <p:nvPr/>
          </p:nvSpPr>
          <p:spPr bwMode="auto">
            <a:xfrm>
              <a:off x="4453922" y="6727692"/>
              <a:ext cx="936642" cy="784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互通規範</a:t>
              </a:r>
              <a:endParaRPr lang="en-US" altLang="zh-CN" sz="13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CN" altLang="en-US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管理規範</a:t>
              </a:r>
              <a:endParaRPr lang="en-US" altLang="zh-CN" sz="13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CN" altLang="en-US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安全規範</a:t>
              </a:r>
              <a:endParaRPr lang="en-US" altLang="zh-CN" sz="13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902" name="矩形 270"/>
            <p:cNvSpPr>
              <a:spLocks noChangeArrowheads="1"/>
            </p:cNvSpPr>
            <p:nvPr/>
          </p:nvSpPr>
          <p:spPr bwMode="auto">
            <a:xfrm>
              <a:off x="4453922" y="7303462"/>
              <a:ext cx="644038" cy="45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19175">
                <a:spcBef>
                  <a:spcPct val="40000"/>
                </a:spcBef>
                <a:buSzPct val="80000"/>
              </a:pPr>
              <a:r>
                <a:rPr kumimoji="0" lang="en-US" altLang="zh-CN" sz="2000">
                  <a:latin typeface="微軟正黑體" pitchFamily="34" charset="-120"/>
                  <a:ea typeface="微軟正黑體" pitchFamily="34" charset="-120"/>
                </a:rPr>
                <a:t>……</a:t>
              </a:r>
              <a:endParaRPr kumimoji="0"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72" name="Picture 6"/>
            <p:cNvPicPr>
              <a:picLocks noChangeAspect="1" noChangeArrowheads="1"/>
            </p:cNvPicPr>
            <p:nvPr/>
          </p:nvPicPr>
          <p:blipFill>
            <a:blip r:embed="rId11" cstate="email">
              <a:extLst/>
            </a:blip>
            <a:srcRect/>
            <a:stretch>
              <a:fillRect/>
            </a:stretch>
          </p:blipFill>
          <p:spPr bwMode="auto">
            <a:xfrm>
              <a:off x="6348671" y="6744990"/>
              <a:ext cx="758257" cy="4933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63500"/>
            </a:effectLst>
            <a:extLst/>
          </p:spPr>
        </p:pic>
        <p:pic>
          <p:nvPicPr>
            <p:cNvPr id="273" name="Picture 9"/>
            <p:cNvPicPr>
              <a:picLocks noChangeAspect="1" noChangeArrowheads="1"/>
            </p:cNvPicPr>
            <p:nvPr/>
          </p:nvPicPr>
          <p:blipFill>
            <a:blip r:embed="rId12" cstate="email">
              <a:extLst/>
            </a:blip>
            <a:srcRect/>
            <a:stretch>
              <a:fillRect/>
            </a:stretch>
          </p:blipFill>
          <p:spPr bwMode="auto">
            <a:xfrm>
              <a:off x="7216155" y="6734862"/>
              <a:ext cx="857169" cy="49578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274" name="Picture 10" descr="81918835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/>
            </a:blip>
            <a:srcRect l="17095" t="7552"/>
            <a:stretch/>
          </p:blipFill>
          <p:spPr bwMode="auto">
            <a:xfrm>
              <a:off x="8133526" y="6771435"/>
              <a:ext cx="568876" cy="427927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/>
          </p:spPr>
        </p:pic>
        <p:pic>
          <p:nvPicPr>
            <p:cNvPr id="275" name="Picture 326"/>
            <p:cNvPicPr>
              <a:picLocks noChangeAspect="1" noChangeArrowheads="1"/>
            </p:cNvPicPr>
            <p:nvPr/>
          </p:nvPicPr>
          <p:blipFill>
            <a:blip r:embed="rId14" cstate="email">
              <a:extLst/>
            </a:blip>
            <a:srcRect/>
            <a:stretch>
              <a:fillRect/>
            </a:stretch>
          </p:blipFill>
          <p:spPr bwMode="auto">
            <a:xfrm>
              <a:off x="8898396" y="6767314"/>
              <a:ext cx="701396" cy="444754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/>
          </p:spPr>
        </p:pic>
        <p:sp>
          <p:nvSpPr>
            <p:cNvPr id="34907" name="矩形 35"/>
            <p:cNvSpPr>
              <a:spLocks noChangeArrowheads="1"/>
            </p:cNvSpPr>
            <p:nvPr/>
          </p:nvSpPr>
          <p:spPr bwMode="auto">
            <a:xfrm>
              <a:off x="6306249" y="7166717"/>
              <a:ext cx="936782" cy="33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CN" altLang="en-US" sz="1300">
                  <a:latin typeface="微軟正黑體" pitchFamily="34" charset="-120"/>
                  <a:ea typeface="微軟正黑體" pitchFamily="34" charset="-120"/>
                </a:rPr>
                <a:t>平安城市</a:t>
              </a:r>
              <a:endParaRPr lang="zh-CN" altLang="en-US" sz="13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908" name="矩形 275"/>
            <p:cNvSpPr>
              <a:spLocks noChangeArrowheads="1"/>
            </p:cNvSpPr>
            <p:nvPr/>
          </p:nvSpPr>
          <p:spPr bwMode="auto">
            <a:xfrm>
              <a:off x="7229996" y="7166717"/>
              <a:ext cx="936782" cy="33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能源管理</a:t>
              </a:r>
            </a:p>
          </p:txBody>
        </p:sp>
        <p:sp>
          <p:nvSpPr>
            <p:cNvPr id="34909" name="矩形 276"/>
            <p:cNvSpPr>
              <a:spLocks noChangeArrowheads="1"/>
            </p:cNvSpPr>
            <p:nvPr/>
          </p:nvSpPr>
          <p:spPr bwMode="auto">
            <a:xfrm>
              <a:off x="8000590" y="7179311"/>
              <a:ext cx="936782" cy="33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交通路況</a:t>
              </a:r>
            </a:p>
          </p:txBody>
        </p:sp>
        <p:sp>
          <p:nvSpPr>
            <p:cNvPr id="34910" name="矩形 277"/>
            <p:cNvSpPr>
              <a:spLocks noChangeArrowheads="1"/>
            </p:cNvSpPr>
            <p:nvPr/>
          </p:nvSpPr>
          <p:spPr bwMode="auto">
            <a:xfrm>
              <a:off x="8825996" y="7199104"/>
              <a:ext cx="936782" cy="33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30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生產製造</a:t>
              </a:r>
            </a:p>
          </p:txBody>
        </p:sp>
        <p:sp>
          <p:nvSpPr>
            <p:cNvPr id="34911" name="矩形 278"/>
            <p:cNvSpPr>
              <a:spLocks noChangeArrowheads="1"/>
            </p:cNvSpPr>
            <p:nvPr/>
          </p:nvSpPr>
          <p:spPr bwMode="auto">
            <a:xfrm>
              <a:off x="7639475" y="7303462"/>
              <a:ext cx="644038" cy="45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19175">
                <a:spcBef>
                  <a:spcPct val="40000"/>
                </a:spcBef>
                <a:buSzPct val="80000"/>
              </a:pPr>
              <a:r>
                <a:rPr kumimoji="0" lang="en-US" altLang="zh-CN" sz="2000">
                  <a:latin typeface="微軟正黑體" pitchFamily="34" charset="-120"/>
                  <a:ea typeface="微軟正黑體" pitchFamily="34" charset="-120"/>
                </a:rPr>
                <a:t>……</a:t>
              </a:r>
              <a:endParaRPr kumimoji="0" lang="zh-CN" altLang="en-US" sz="20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80" name="矩形 279"/>
          <p:cNvSpPr/>
          <p:nvPr/>
        </p:nvSpPr>
        <p:spPr>
          <a:xfrm>
            <a:off x="35496" y="3144203"/>
            <a:ext cx="1216793" cy="368281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lIns="85954" tIns="42977" rIns="85954" bIns="42977">
            <a:spAutoFit/>
          </a:bodyPr>
          <a:lstStyle/>
          <a:p>
            <a:pPr algn="ctr" defTabSz="958025"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SzPct val="80000"/>
              <a:defRPr/>
            </a:pPr>
            <a:r>
              <a:rPr kumimoji="0" lang="zh-CN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應用層</a:t>
            </a:r>
          </a:p>
        </p:txBody>
      </p:sp>
      <p:sp>
        <p:nvSpPr>
          <p:cNvPr id="281" name="矩形 280"/>
          <p:cNvSpPr/>
          <p:nvPr/>
        </p:nvSpPr>
        <p:spPr>
          <a:xfrm>
            <a:off x="62777" y="4891065"/>
            <a:ext cx="1216793" cy="399571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lIns="85954" tIns="42977" rIns="85954" bIns="42977">
            <a:spAutoFit/>
          </a:bodyPr>
          <a:lstStyle>
            <a:lvl1pPr defTabSz="1019175" eaLnBrk="0" hangingPunct="0"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1019175" eaLnBrk="0" hangingPunct="0"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1019175" eaLnBrk="0" hangingPunct="0"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1019175" eaLnBrk="0" hangingPunct="0"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1019175" eaLnBrk="0" hangingPunct="0"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網路層</a:t>
            </a:r>
          </a:p>
        </p:txBody>
      </p:sp>
      <p:sp>
        <p:nvSpPr>
          <p:cNvPr id="282" name="矩形 281"/>
          <p:cNvSpPr/>
          <p:nvPr/>
        </p:nvSpPr>
        <p:spPr>
          <a:xfrm>
            <a:off x="74950" y="6167081"/>
            <a:ext cx="1216793" cy="368281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lIns="85954" tIns="42977" rIns="85954" bIns="42977">
            <a:spAutoFit/>
          </a:bodyPr>
          <a:lstStyle/>
          <a:p>
            <a:pPr algn="ctr" defTabSz="958025" fontAlgn="auto">
              <a:lnSpc>
                <a:spcPct val="110000"/>
              </a:lnSpc>
              <a:spcBef>
                <a:spcPct val="40000"/>
              </a:spcBef>
              <a:spcAft>
                <a:spcPts val="0"/>
              </a:spcAft>
              <a:buSzPct val="80000"/>
              <a:defRPr/>
            </a:pPr>
            <a:r>
              <a:rPr kumimoji="0" lang="zh-CN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感知層</a:t>
            </a:r>
            <a:endParaRPr kumimoji="0" lang="zh-CN" altLang="en-US" b="1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组合 285"/>
          <p:cNvGrpSpPr/>
          <p:nvPr/>
        </p:nvGrpSpPr>
        <p:grpSpPr>
          <a:xfrm>
            <a:off x="163074" y="3892269"/>
            <a:ext cx="961636" cy="616630"/>
            <a:chOff x="371628" y="6119242"/>
            <a:chExt cx="1057966" cy="69899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87" name="燕尾形 286"/>
            <p:cNvSpPr/>
            <p:nvPr/>
          </p:nvSpPr>
          <p:spPr bwMode="auto">
            <a:xfrm rot="16200000">
              <a:off x="695132" y="5795738"/>
              <a:ext cx="410958" cy="1057966"/>
            </a:xfrm>
            <a:prstGeom prst="chevron">
              <a:avLst>
                <a:gd name="adj" fmla="val 6043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latin typeface="+mn-ea"/>
                <a:ea typeface="+mn-ea"/>
              </a:endParaRPr>
            </a:p>
          </p:txBody>
        </p:sp>
        <p:sp>
          <p:nvSpPr>
            <p:cNvPr id="288" name="燕尾形 287"/>
            <p:cNvSpPr/>
            <p:nvPr/>
          </p:nvSpPr>
          <p:spPr bwMode="auto">
            <a:xfrm rot="16200000">
              <a:off x="695132" y="6083770"/>
              <a:ext cx="410958" cy="1057966"/>
            </a:xfrm>
            <a:prstGeom prst="chevron">
              <a:avLst>
                <a:gd name="adj" fmla="val 6043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latin typeface="+mn-ea"/>
                <a:ea typeface="+mn-ea"/>
              </a:endParaRPr>
            </a:p>
          </p:txBody>
        </p:sp>
      </p:grpSp>
      <p:grpSp>
        <p:nvGrpSpPr>
          <p:cNvPr id="13" name="组合 288"/>
          <p:cNvGrpSpPr/>
          <p:nvPr/>
        </p:nvGrpSpPr>
        <p:grpSpPr>
          <a:xfrm>
            <a:off x="161848" y="5398228"/>
            <a:ext cx="961636" cy="616630"/>
            <a:chOff x="371628" y="6119242"/>
            <a:chExt cx="1057966" cy="69899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0" name="燕尾形 289"/>
            <p:cNvSpPr/>
            <p:nvPr/>
          </p:nvSpPr>
          <p:spPr bwMode="auto">
            <a:xfrm rot="16200000">
              <a:off x="695132" y="5795738"/>
              <a:ext cx="410958" cy="1057966"/>
            </a:xfrm>
            <a:prstGeom prst="chevron">
              <a:avLst>
                <a:gd name="adj" fmla="val 6043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latin typeface="+mn-ea"/>
                <a:ea typeface="+mn-ea"/>
              </a:endParaRPr>
            </a:p>
          </p:txBody>
        </p:sp>
        <p:sp>
          <p:nvSpPr>
            <p:cNvPr id="291" name="燕尾形 290"/>
            <p:cNvSpPr/>
            <p:nvPr/>
          </p:nvSpPr>
          <p:spPr bwMode="auto">
            <a:xfrm rot="16200000">
              <a:off x="695132" y="6083770"/>
              <a:ext cx="410958" cy="1057966"/>
            </a:xfrm>
            <a:prstGeom prst="chevron">
              <a:avLst>
                <a:gd name="adj" fmla="val 6043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latin typeface="+mn-ea"/>
                <a:ea typeface="+mn-ea"/>
              </a:endParaRPr>
            </a:p>
          </p:txBody>
        </p:sp>
      </p:grpSp>
      <p:grpSp>
        <p:nvGrpSpPr>
          <p:cNvPr id="14" name="组合 291"/>
          <p:cNvGrpSpPr/>
          <p:nvPr/>
        </p:nvGrpSpPr>
        <p:grpSpPr>
          <a:xfrm>
            <a:off x="161848" y="2177135"/>
            <a:ext cx="961636" cy="616630"/>
            <a:chOff x="371628" y="6119242"/>
            <a:chExt cx="1057966" cy="69899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3" name="燕尾形 292"/>
            <p:cNvSpPr/>
            <p:nvPr/>
          </p:nvSpPr>
          <p:spPr bwMode="auto">
            <a:xfrm rot="16200000">
              <a:off x="695132" y="5795738"/>
              <a:ext cx="410958" cy="1057966"/>
            </a:xfrm>
            <a:prstGeom prst="chevron">
              <a:avLst>
                <a:gd name="adj" fmla="val 6043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latin typeface="+mn-ea"/>
                <a:ea typeface="+mn-ea"/>
              </a:endParaRPr>
            </a:p>
          </p:txBody>
        </p:sp>
        <p:sp>
          <p:nvSpPr>
            <p:cNvPr id="294" name="燕尾形 293"/>
            <p:cNvSpPr/>
            <p:nvPr/>
          </p:nvSpPr>
          <p:spPr bwMode="auto">
            <a:xfrm rot="16200000">
              <a:off x="695132" y="6083770"/>
              <a:ext cx="410958" cy="1057966"/>
            </a:xfrm>
            <a:prstGeom prst="chevron">
              <a:avLst>
                <a:gd name="adj" fmla="val 6043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contourClr>
                <a:srgbClr val="FFFFFF"/>
              </a:contourClr>
            </a:sp3d>
          </p:spPr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latin typeface="+mn-ea"/>
                <a:ea typeface="+mn-ea"/>
              </a:endParaRPr>
            </a:p>
          </p:txBody>
        </p:sp>
      </p:grpSp>
      <p:grpSp>
        <p:nvGrpSpPr>
          <p:cNvPr id="34837" name="组合 40"/>
          <p:cNvGrpSpPr>
            <a:grpSpLocks/>
          </p:cNvGrpSpPr>
          <p:nvPr/>
        </p:nvGrpSpPr>
        <p:grpSpPr bwMode="auto">
          <a:xfrm>
            <a:off x="1428750" y="2476500"/>
            <a:ext cx="7462838" cy="1968500"/>
            <a:chOff x="1789634" y="2734866"/>
            <a:chExt cx="8113216" cy="2232248"/>
          </a:xfrm>
        </p:grpSpPr>
        <p:sp>
          <p:nvSpPr>
            <p:cNvPr id="199" name="圆角矩形 198"/>
            <p:cNvSpPr/>
            <p:nvPr/>
          </p:nvSpPr>
          <p:spPr bwMode="auto">
            <a:xfrm>
              <a:off x="1789634" y="2734866"/>
              <a:ext cx="8113216" cy="223224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headEnd type="none" w="med" len="med"/>
              <a:tailEnd type="none" w="med" len="me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1787" tIns="50892" rIns="101787" bIns="50892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7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6" name="上下箭头 155"/>
            <p:cNvSpPr/>
            <p:nvPr/>
          </p:nvSpPr>
          <p:spPr bwMode="auto">
            <a:xfrm>
              <a:off x="2797530" y="3618765"/>
              <a:ext cx="355525" cy="239426"/>
            </a:xfrm>
            <a:prstGeom prst="upDownArrow">
              <a:avLst>
                <a:gd name="adj1" fmla="val 41880"/>
                <a:gd name="adj2" fmla="val 39238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1787" tIns="50892" rIns="101787" bIns="50892" anchor="ctr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5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7" name="上下箭头 156"/>
            <p:cNvSpPr/>
            <p:nvPr/>
          </p:nvSpPr>
          <p:spPr bwMode="auto">
            <a:xfrm>
              <a:off x="7621278" y="3618765"/>
              <a:ext cx="357250" cy="239426"/>
            </a:xfrm>
            <a:prstGeom prst="upDownArrow">
              <a:avLst>
                <a:gd name="adj1" fmla="val 41880"/>
                <a:gd name="adj2" fmla="val 39238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1787" tIns="50892" rIns="101787" bIns="50892" anchor="ctr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5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8" name="上下箭头 157"/>
            <p:cNvSpPr/>
            <p:nvPr/>
          </p:nvSpPr>
          <p:spPr bwMode="auto">
            <a:xfrm>
              <a:off x="5467418" y="3598962"/>
              <a:ext cx="353798" cy="273630"/>
            </a:xfrm>
            <a:prstGeom prst="upDownArrow">
              <a:avLst>
                <a:gd name="adj1" fmla="val 41880"/>
                <a:gd name="adj2" fmla="val 39238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1787" tIns="50892" rIns="101787" bIns="50892" anchor="ctr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5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9" name="上下箭头 158"/>
            <p:cNvSpPr/>
            <p:nvPr/>
          </p:nvSpPr>
          <p:spPr bwMode="auto">
            <a:xfrm rot="16200000">
              <a:off x="7067303" y="4327260"/>
              <a:ext cx="124214" cy="172585"/>
            </a:xfrm>
            <a:prstGeom prst="upDownArrow">
              <a:avLst>
                <a:gd name="adj1" fmla="val 41880"/>
                <a:gd name="adj2" fmla="val 39238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1787" tIns="50892" rIns="101787" bIns="50892" anchor="ctr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5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0" name="上下箭头 159"/>
            <p:cNvSpPr/>
            <p:nvPr/>
          </p:nvSpPr>
          <p:spPr bwMode="auto">
            <a:xfrm rot="16200000">
              <a:off x="4198423" y="4306550"/>
              <a:ext cx="149416" cy="214005"/>
            </a:xfrm>
            <a:prstGeom prst="upDownArrow">
              <a:avLst>
                <a:gd name="adj1" fmla="val 41880"/>
                <a:gd name="adj2" fmla="val 39238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01787" tIns="50892" rIns="101787" bIns="50892" anchor="ctr"/>
            <a:lstStyle/>
            <a:p>
              <a:pPr marL="165640" indent="-165640" algn="just" defTabSz="958025" fontAlgn="auto">
                <a:lnSpc>
                  <a:spcPct val="110000"/>
                </a:lnSpc>
                <a:spcBef>
                  <a:spcPct val="40000"/>
                </a:spcBef>
                <a:spcAft>
                  <a:spcPts val="0"/>
                </a:spcAft>
                <a:buSzPct val="80000"/>
                <a:buFont typeface="Wingdings" pitchFamily="2" charset="2"/>
                <a:buChar char="n"/>
                <a:defRPr/>
              </a:pPr>
              <a:endParaRPr kumimoji="0" lang="zh-CN" altLang="en-US" sz="1500" i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4848" name="组合 30"/>
            <p:cNvGrpSpPr>
              <a:grpSpLocks/>
            </p:cNvGrpSpPr>
            <p:nvPr/>
          </p:nvGrpSpPr>
          <p:grpSpPr bwMode="auto">
            <a:xfrm>
              <a:off x="2149974" y="2792967"/>
              <a:ext cx="5992447" cy="826225"/>
              <a:chOff x="2581578" y="2792967"/>
              <a:chExt cx="6047445" cy="826225"/>
            </a:xfrm>
          </p:grpSpPr>
          <p:sp>
            <p:nvSpPr>
              <p:cNvPr id="152" name="圆角矩形 151"/>
              <p:cNvSpPr/>
              <p:nvPr/>
            </p:nvSpPr>
            <p:spPr bwMode="auto">
              <a:xfrm>
                <a:off x="2581944" y="2828477"/>
                <a:ext cx="6047142" cy="790288"/>
              </a:xfrm>
              <a:prstGeom prst="roundRect">
                <a:avLst>
                  <a:gd name="adj" fmla="val 9819"/>
                </a:avLst>
              </a:prstGeom>
              <a:noFill/>
              <a:ln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marL="165640" indent="-165640"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buFont typeface="Wingdings" pitchFamily="2" charset="2"/>
                  <a:buChar char="n"/>
                  <a:defRPr/>
                </a:pPr>
                <a:endParaRPr kumimoji="0" lang="zh-CN" altLang="en-US" sz="1500" i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886" name="TextBox 14"/>
              <p:cNvSpPr txBox="1">
                <a:spLocks noChangeArrowheads="1"/>
              </p:cNvSpPr>
              <p:nvPr/>
            </p:nvSpPr>
            <p:spPr bwMode="auto">
              <a:xfrm>
                <a:off x="2728745" y="2792473"/>
                <a:ext cx="1654455" cy="367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zh-CN" altLang="en-US" sz="15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政府應用系統</a:t>
                </a:r>
              </a:p>
            </p:txBody>
          </p:sp>
          <p:sp>
            <p:nvSpPr>
              <p:cNvPr id="165" name="圆角矩形 164"/>
              <p:cNvSpPr/>
              <p:nvPr/>
            </p:nvSpPr>
            <p:spPr bwMode="auto">
              <a:xfrm>
                <a:off x="2871065" y="3091306"/>
                <a:ext cx="1212215" cy="217825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平安城市</a:t>
                </a:r>
              </a:p>
            </p:txBody>
          </p:sp>
          <p:sp>
            <p:nvSpPr>
              <p:cNvPr id="166" name="圆角矩形 165"/>
              <p:cNvSpPr/>
              <p:nvPr/>
            </p:nvSpPr>
            <p:spPr bwMode="auto">
              <a:xfrm>
                <a:off x="4281832" y="3091306"/>
                <a:ext cx="1210473" cy="217825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 eaLnBrk="1" fontAlgn="auto" hangingPunct="1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b="0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應急聯動</a:t>
                </a:r>
                <a:endParaRPr kumimoji="0" lang="zh-CN" altLang="en-US" sz="15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7" name="圆角矩形 166"/>
              <p:cNvSpPr/>
              <p:nvPr/>
            </p:nvSpPr>
            <p:spPr bwMode="auto">
              <a:xfrm>
                <a:off x="5720467" y="3091306"/>
                <a:ext cx="1212215" cy="217825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 eaLnBrk="1" fontAlgn="auto" hangingPunct="1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b="0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災害回應</a:t>
                </a:r>
                <a:endParaRPr kumimoji="0" lang="zh-CN" altLang="en-US" sz="15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8" name="圆角矩形 167"/>
              <p:cNvSpPr/>
              <p:nvPr/>
            </p:nvSpPr>
            <p:spPr bwMode="auto">
              <a:xfrm>
                <a:off x="7117301" y="3091306"/>
                <a:ext cx="1213956" cy="217825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 eaLnBrk="1" fontAlgn="auto" hangingPunct="1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b="0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交通調度</a:t>
                </a:r>
                <a:endParaRPr kumimoji="0" lang="zh-CN" altLang="en-US" sz="15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9" name="圆角矩形 168"/>
              <p:cNvSpPr/>
              <p:nvPr/>
            </p:nvSpPr>
            <p:spPr bwMode="auto">
              <a:xfrm>
                <a:off x="2871065" y="3343333"/>
                <a:ext cx="1212215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 eaLnBrk="1" fontAlgn="auto" hangingPunct="1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b="0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移動執法</a:t>
                </a:r>
                <a:endParaRPr kumimoji="0" lang="zh-CN" altLang="en-US" sz="15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0" name="圆角矩形 169"/>
              <p:cNvSpPr/>
              <p:nvPr/>
            </p:nvSpPr>
            <p:spPr bwMode="auto">
              <a:xfrm>
                <a:off x="4281832" y="3343333"/>
                <a:ext cx="1210473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市政管理</a:t>
                </a:r>
              </a:p>
            </p:txBody>
          </p:sp>
          <p:sp>
            <p:nvSpPr>
              <p:cNvPr id="171" name="圆角矩形 170"/>
              <p:cNvSpPr/>
              <p:nvPr/>
            </p:nvSpPr>
            <p:spPr bwMode="auto">
              <a:xfrm>
                <a:off x="5720467" y="3343333"/>
                <a:ext cx="1212215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 eaLnBrk="1" fontAlgn="auto" hangingPunct="1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b="0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環境監控</a:t>
                </a:r>
                <a:endParaRPr kumimoji="0" lang="zh-CN" altLang="en-US" sz="15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2" name="圆角矩形 171"/>
              <p:cNvSpPr/>
              <p:nvPr/>
            </p:nvSpPr>
            <p:spPr bwMode="auto">
              <a:xfrm>
                <a:off x="7117301" y="3343333"/>
                <a:ext cx="1213956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en-US" altLang="zh-CN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……</a:t>
                </a:r>
                <a:endParaRPr kumimoji="0" lang="zh-CN" altLang="en-US" sz="15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34849" name="组合 227"/>
            <p:cNvGrpSpPr>
              <a:grpSpLocks/>
            </p:cNvGrpSpPr>
            <p:nvPr/>
          </p:nvGrpSpPr>
          <p:grpSpPr bwMode="auto">
            <a:xfrm>
              <a:off x="7262999" y="3822567"/>
              <a:ext cx="2427139" cy="963554"/>
              <a:chOff x="7262999" y="3822567"/>
              <a:chExt cx="2427139" cy="963554"/>
            </a:xfrm>
          </p:grpSpPr>
          <p:sp>
            <p:nvSpPr>
              <p:cNvPr id="154" name="圆角矩形 153"/>
              <p:cNvSpPr/>
              <p:nvPr/>
            </p:nvSpPr>
            <p:spPr bwMode="auto">
              <a:xfrm>
                <a:off x="7262301" y="3858191"/>
                <a:ext cx="2428269" cy="927103"/>
              </a:xfrm>
              <a:prstGeom prst="roundRect">
                <a:avLst>
                  <a:gd name="adj" fmla="val 6336"/>
                </a:avLst>
              </a:prstGeom>
              <a:noFill/>
              <a:ln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marL="165640" indent="-165640"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buFont typeface="Wingdings" pitchFamily="2" charset="2"/>
                  <a:buChar char="n"/>
                  <a:defRPr/>
                </a:pPr>
                <a:endParaRPr kumimoji="0" lang="zh-CN" altLang="en-US" sz="1500" i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878" name="TextBox 16"/>
              <p:cNvSpPr txBox="1">
                <a:spLocks noChangeArrowheads="1"/>
              </p:cNvSpPr>
              <p:nvPr/>
            </p:nvSpPr>
            <p:spPr bwMode="auto">
              <a:xfrm>
                <a:off x="7766944" y="3822187"/>
                <a:ext cx="1655529" cy="365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zh-CN" altLang="en-US" sz="15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公眾資訊平臺</a:t>
                </a:r>
              </a:p>
            </p:txBody>
          </p:sp>
          <p:sp>
            <p:nvSpPr>
              <p:cNvPr id="173" name="圆角矩形 172"/>
              <p:cNvSpPr/>
              <p:nvPr/>
            </p:nvSpPr>
            <p:spPr bwMode="auto">
              <a:xfrm>
                <a:off x="8126951" y="4175026"/>
                <a:ext cx="707598" cy="217825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娛樂</a:t>
                </a:r>
              </a:p>
            </p:txBody>
          </p:sp>
          <p:sp>
            <p:nvSpPr>
              <p:cNvPr id="174" name="圆角矩形 173"/>
              <p:cNvSpPr/>
              <p:nvPr/>
            </p:nvSpPr>
            <p:spPr bwMode="auto">
              <a:xfrm>
                <a:off x="7333060" y="4175026"/>
                <a:ext cx="709324" cy="217825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閱讀</a:t>
                </a:r>
              </a:p>
            </p:txBody>
          </p:sp>
          <p:sp>
            <p:nvSpPr>
              <p:cNvPr id="175" name="圆角矩形 174"/>
              <p:cNvSpPr/>
              <p:nvPr/>
            </p:nvSpPr>
            <p:spPr bwMode="auto">
              <a:xfrm>
                <a:off x="8126951" y="4434255"/>
                <a:ext cx="707598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支付</a:t>
                </a:r>
              </a:p>
            </p:txBody>
          </p:sp>
          <p:sp>
            <p:nvSpPr>
              <p:cNvPr id="176" name="圆角矩形 175"/>
              <p:cNvSpPr/>
              <p:nvPr/>
            </p:nvSpPr>
            <p:spPr bwMode="auto">
              <a:xfrm>
                <a:off x="7333060" y="4463058"/>
                <a:ext cx="709324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資訊</a:t>
                </a:r>
              </a:p>
            </p:txBody>
          </p:sp>
          <p:sp>
            <p:nvSpPr>
              <p:cNvPr id="177" name="圆角矩形 176"/>
              <p:cNvSpPr/>
              <p:nvPr/>
            </p:nvSpPr>
            <p:spPr bwMode="auto">
              <a:xfrm>
                <a:off x="8917389" y="4421654"/>
                <a:ext cx="711050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en-US" altLang="zh-CN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……</a:t>
                </a:r>
                <a:endParaRPr kumimoji="0" lang="zh-CN" altLang="en-US" sz="15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8" name="圆角矩形 177"/>
              <p:cNvSpPr/>
              <p:nvPr/>
            </p:nvSpPr>
            <p:spPr bwMode="auto">
              <a:xfrm>
                <a:off x="8917389" y="4169626"/>
                <a:ext cx="711050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 eaLnBrk="1" fontAlgn="auto" hangingPunct="1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b="0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遊戲</a:t>
                </a:r>
                <a:endParaRPr kumimoji="0" lang="zh-CN" altLang="en-US" sz="15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34850" name="组合 226"/>
            <p:cNvGrpSpPr>
              <a:grpSpLocks/>
            </p:cNvGrpSpPr>
            <p:nvPr/>
          </p:nvGrpSpPr>
          <p:grpSpPr bwMode="auto">
            <a:xfrm>
              <a:off x="1861067" y="3801079"/>
              <a:ext cx="2304909" cy="985042"/>
              <a:chOff x="1861067" y="3801079"/>
              <a:chExt cx="2304909" cy="985042"/>
            </a:xfrm>
          </p:grpSpPr>
          <p:sp>
            <p:nvSpPr>
              <p:cNvPr id="153" name="圆角矩形 152"/>
              <p:cNvSpPr/>
              <p:nvPr/>
            </p:nvSpPr>
            <p:spPr bwMode="auto">
              <a:xfrm>
                <a:off x="1860394" y="3856391"/>
                <a:ext cx="2305734" cy="928903"/>
              </a:xfrm>
              <a:prstGeom prst="roundRect">
                <a:avLst>
                  <a:gd name="adj" fmla="val 5475"/>
                </a:avLst>
              </a:prstGeom>
              <a:noFill/>
              <a:ln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marL="165640" indent="-165640"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buFont typeface="Wingdings" pitchFamily="2" charset="2"/>
                  <a:buChar char="n"/>
                  <a:defRPr/>
                </a:pPr>
                <a:endParaRPr kumimoji="0" lang="zh-CN" altLang="en-US" sz="1500" i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870" name="TextBox 15"/>
              <p:cNvSpPr txBox="1">
                <a:spLocks noChangeArrowheads="1"/>
              </p:cNvSpPr>
              <p:nvPr/>
            </p:nvSpPr>
            <p:spPr bwMode="auto">
              <a:xfrm>
                <a:off x="2221651" y="3800585"/>
                <a:ext cx="1655529" cy="365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zh-CN" altLang="en-US" sz="15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行業應用系統</a:t>
                </a:r>
              </a:p>
            </p:txBody>
          </p:sp>
          <p:sp>
            <p:nvSpPr>
              <p:cNvPr id="179" name="圆角矩形 178"/>
              <p:cNvSpPr/>
              <p:nvPr/>
            </p:nvSpPr>
            <p:spPr bwMode="auto">
              <a:xfrm>
                <a:off x="3373963" y="4124621"/>
                <a:ext cx="707598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製造</a:t>
                </a:r>
              </a:p>
            </p:txBody>
          </p:sp>
          <p:sp>
            <p:nvSpPr>
              <p:cNvPr id="180" name="圆角矩形 179"/>
              <p:cNvSpPr/>
              <p:nvPr/>
            </p:nvSpPr>
            <p:spPr bwMode="auto">
              <a:xfrm>
                <a:off x="2623219" y="4140823"/>
                <a:ext cx="707598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金融</a:t>
                </a:r>
              </a:p>
            </p:txBody>
          </p:sp>
          <p:sp>
            <p:nvSpPr>
              <p:cNvPr id="181" name="圆角矩形 180"/>
              <p:cNvSpPr/>
              <p:nvPr/>
            </p:nvSpPr>
            <p:spPr bwMode="auto">
              <a:xfrm>
                <a:off x="2616316" y="4434255"/>
                <a:ext cx="707598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>
                <a:lvl1pPr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defTabSz="1019175" eaLnBrk="0" hangingPunct="0"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 b="1">
                    <a:solidFill>
                      <a:srgbClr val="0000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 eaLnBrk="1" fontAlgn="auto" hangingPunct="1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b="0" dirty="0" smtClean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醫療</a:t>
                </a:r>
                <a:endParaRPr kumimoji="0" lang="zh-CN" altLang="en-US" sz="15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82" name="圆角矩形 181"/>
              <p:cNvSpPr/>
              <p:nvPr/>
            </p:nvSpPr>
            <p:spPr bwMode="auto">
              <a:xfrm>
                <a:off x="1877653" y="4142623"/>
                <a:ext cx="707598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能源</a:t>
                </a:r>
              </a:p>
            </p:txBody>
          </p:sp>
          <p:sp>
            <p:nvSpPr>
              <p:cNvPr id="183" name="圆角矩形 182"/>
              <p:cNvSpPr/>
              <p:nvPr/>
            </p:nvSpPr>
            <p:spPr bwMode="auto">
              <a:xfrm>
                <a:off x="3373963" y="4412652"/>
                <a:ext cx="792165" cy="237626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TW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物流</a:t>
                </a:r>
                <a:endParaRPr kumimoji="0" lang="zh-CN" altLang="en-US" sz="15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84" name="圆角矩形 183"/>
              <p:cNvSpPr/>
              <p:nvPr/>
            </p:nvSpPr>
            <p:spPr bwMode="auto">
              <a:xfrm>
                <a:off x="1884556" y="4434255"/>
                <a:ext cx="707598" cy="219624"/>
              </a:xfrm>
              <a:prstGeom prst="roundRect">
                <a:avLst/>
              </a:prstGeom>
              <a:noFill/>
              <a:ln w="2222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defRPr/>
                </a:pPr>
                <a:r>
                  <a:rPr kumimoji="0" lang="zh-CN" altLang="en-US" sz="1500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農業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8002690" y="2851880"/>
              <a:ext cx="1403116" cy="955906"/>
            </a:xfrm>
            <a:prstGeom prst="cloud">
              <a:avLst/>
            </a:prstGeom>
            <a:solidFill>
              <a:srgbClr val="DDFFDD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rgbClr val="0000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雲計算技術</a:t>
              </a:r>
              <a:endParaRPr lang="zh-CN" altLang="en-US" sz="15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4852" name="组合 294"/>
            <p:cNvGrpSpPr>
              <a:grpSpLocks/>
            </p:cNvGrpSpPr>
            <p:nvPr/>
          </p:nvGrpSpPr>
          <p:grpSpPr bwMode="auto">
            <a:xfrm>
              <a:off x="4326928" y="3775145"/>
              <a:ext cx="2701889" cy="1172496"/>
              <a:chOff x="4453924" y="3734050"/>
              <a:chExt cx="2851866" cy="1412617"/>
            </a:xfrm>
          </p:grpSpPr>
          <p:sp>
            <p:nvSpPr>
              <p:cNvPr id="296" name="圆角矩形 295"/>
              <p:cNvSpPr/>
              <p:nvPr/>
            </p:nvSpPr>
            <p:spPr bwMode="auto">
              <a:xfrm>
                <a:off x="4511971" y="3807392"/>
                <a:ext cx="2752090" cy="1231730"/>
              </a:xfrm>
              <a:prstGeom prst="roundRect">
                <a:avLst>
                  <a:gd name="adj" fmla="val 6336"/>
                </a:avLst>
              </a:prstGeom>
              <a:solidFill>
                <a:srgbClr val="CDFBD5"/>
              </a:solidFill>
              <a:ln w="38100">
                <a:headEnd type="none" w="med" len="med"/>
                <a:tailEnd type="none" w="med" len="me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h="23495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01787" tIns="50892" rIns="101787" bIns="50892" anchor="ctr"/>
              <a:lstStyle/>
              <a:p>
                <a:pPr marL="165640" indent="-165640" algn="just" defTabSz="958025" fontAlgn="auto">
                  <a:lnSpc>
                    <a:spcPct val="110000"/>
                  </a:lnSpc>
                  <a:spcBef>
                    <a:spcPct val="40000"/>
                  </a:spcBef>
                  <a:spcAft>
                    <a:spcPts val="0"/>
                  </a:spcAft>
                  <a:buSzPct val="80000"/>
                  <a:buFont typeface="Wingdings" pitchFamily="2" charset="2"/>
                  <a:buChar char="n"/>
                  <a:defRPr/>
                </a:pPr>
                <a:endParaRPr kumimoji="0" lang="zh-CN" altLang="en-US" sz="1500" i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856" name="TextBox 20"/>
              <p:cNvSpPr txBox="1">
                <a:spLocks noChangeArrowheads="1"/>
              </p:cNvSpPr>
              <p:nvPr/>
            </p:nvSpPr>
            <p:spPr bwMode="auto">
              <a:xfrm>
                <a:off x="4861332" y="3734050"/>
                <a:ext cx="2444458" cy="441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zh-CN" altLang="en-US" sz="1500" b="1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智慧城市應用平臺</a:t>
                </a:r>
              </a:p>
            </p:txBody>
          </p:sp>
          <p:cxnSp>
            <p:nvCxnSpPr>
              <p:cNvPr id="34857" name="直接连接符 46"/>
              <p:cNvCxnSpPr>
                <a:cxnSpLocks noChangeShapeType="1"/>
              </p:cNvCxnSpPr>
              <p:nvPr/>
            </p:nvCxnSpPr>
            <p:spPr bwMode="auto">
              <a:xfrm>
                <a:off x="4487621" y="4611316"/>
                <a:ext cx="2774621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858" name="直接连接符 53"/>
              <p:cNvCxnSpPr>
                <a:cxnSpLocks noChangeShapeType="1"/>
              </p:cNvCxnSpPr>
              <p:nvPr/>
            </p:nvCxnSpPr>
            <p:spPr bwMode="auto">
              <a:xfrm>
                <a:off x="4510153" y="4129072"/>
                <a:ext cx="2752089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4859" name="TextBox 299"/>
              <p:cNvSpPr txBox="1">
                <a:spLocks noChangeArrowheads="1"/>
              </p:cNvSpPr>
              <p:nvPr/>
            </p:nvSpPr>
            <p:spPr bwMode="auto">
              <a:xfrm>
                <a:off x="4453924" y="4146423"/>
                <a:ext cx="888174" cy="399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zh-CN" altLang="en-US" sz="13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能力層</a:t>
                </a:r>
              </a:p>
            </p:txBody>
          </p:sp>
          <p:grpSp>
            <p:nvGrpSpPr>
              <p:cNvPr id="34860" name="组合 8"/>
              <p:cNvGrpSpPr>
                <a:grpSpLocks/>
              </p:cNvGrpSpPr>
              <p:nvPr/>
            </p:nvGrpSpPr>
            <p:grpSpPr bwMode="auto">
              <a:xfrm>
                <a:off x="5398352" y="4607074"/>
                <a:ext cx="361950" cy="231498"/>
                <a:chOff x="1021953" y="6664920"/>
                <a:chExt cx="350654" cy="616831"/>
              </a:xfrm>
            </p:grpSpPr>
            <p:pic>
              <p:nvPicPr>
                <p:cNvPr id="34866" name="Picture 5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085896" y="6664920"/>
                  <a:ext cx="165893" cy="408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67" name="Picture 5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206714" y="6869038"/>
                  <a:ext cx="165893" cy="375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868" name="Picture 5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021953" y="6906531"/>
                  <a:ext cx="165893" cy="375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4861" name="TextBox 301"/>
              <p:cNvSpPr txBox="1">
                <a:spLocks noChangeArrowheads="1"/>
              </p:cNvSpPr>
              <p:nvPr/>
            </p:nvSpPr>
            <p:spPr bwMode="auto">
              <a:xfrm>
                <a:off x="5100487" y="4053162"/>
                <a:ext cx="2162586" cy="67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3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通信能力、支付能力、設備管理、定位</a:t>
                </a:r>
                <a:r>
                  <a:rPr lang="en-US" altLang="zh-CN" sz="13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……</a:t>
                </a:r>
                <a:endParaRPr lang="zh-CN" altLang="en-US" sz="13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862" name="TextBox 302"/>
              <p:cNvSpPr txBox="1">
                <a:spLocks noChangeArrowheads="1"/>
              </p:cNvSpPr>
              <p:nvPr/>
            </p:nvSpPr>
            <p:spPr bwMode="auto">
              <a:xfrm>
                <a:off x="4464132" y="4610561"/>
                <a:ext cx="959637" cy="399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zh-CN" altLang="en-US" sz="13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數據層</a:t>
                </a:r>
              </a:p>
            </p:txBody>
          </p:sp>
          <p:sp>
            <p:nvSpPr>
              <p:cNvPr id="34863" name="矩形 303"/>
              <p:cNvSpPr>
                <a:spLocks noChangeArrowheads="1"/>
              </p:cNvSpPr>
              <p:nvPr/>
            </p:nvSpPr>
            <p:spPr bwMode="auto">
              <a:xfrm>
                <a:off x="5924005" y="4578029"/>
                <a:ext cx="1375854" cy="399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3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資料交換引擎</a:t>
                </a:r>
              </a:p>
            </p:txBody>
          </p:sp>
          <p:sp>
            <p:nvSpPr>
              <p:cNvPr id="34864" name="矩形 304"/>
              <p:cNvSpPr>
                <a:spLocks noChangeArrowheads="1"/>
              </p:cNvSpPr>
              <p:nvPr/>
            </p:nvSpPr>
            <p:spPr bwMode="auto">
              <a:xfrm>
                <a:off x="5183860" y="4747201"/>
                <a:ext cx="988709" cy="399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300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資料中心</a:t>
                </a:r>
              </a:p>
            </p:txBody>
          </p:sp>
          <p:sp>
            <p:nvSpPr>
              <p:cNvPr id="34865" name="矩形 305"/>
              <p:cNvSpPr>
                <a:spLocks noChangeArrowheads="1"/>
              </p:cNvSpPr>
              <p:nvPr/>
            </p:nvSpPr>
            <p:spPr bwMode="auto">
              <a:xfrm>
                <a:off x="6320451" y="4690810"/>
                <a:ext cx="545725" cy="399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300" b="1">
                    <a:solidFill>
                      <a:srgbClr val="000000"/>
                    </a:solidFill>
                    <a:latin typeface="微軟正黑體" pitchFamily="34" charset="-120"/>
                    <a:ea typeface="微軟正黑體" pitchFamily="34" charset="-120"/>
                  </a:rPr>
                  <a:t>……</a:t>
                </a:r>
                <a:endParaRPr lang="zh-CN" altLang="en-US" sz="1300" b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155" name="圓角矩形 154"/>
          <p:cNvSpPr/>
          <p:nvPr/>
        </p:nvSpPr>
        <p:spPr>
          <a:xfrm>
            <a:off x="34925" y="5780088"/>
            <a:ext cx="8872538" cy="1023937"/>
          </a:xfrm>
          <a:prstGeom prst="roundRect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圓角矩形 160"/>
          <p:cNvSpPr/>
          <p:nvPr/>
        </p:nvSpPr>
        <p:spPr>
          <a:xfrm>
            <a:off x="53975" y="4572000"/>
            <a:ext cx="8586788" cy="1233488"/>
          </a:xfrm>
          <a:prstGeom prst="roundRect">
            <a:avLst/>
          </a:prstGeom>
          <a:noFill/>
          <a:ln w="603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4840" name="Picture 2" descr="直线箭头-标识符号,直线导轨-标识符号,直线箭头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88363" y="4946650"/>
            <a:ext cx="6556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2" descr="直线箭头-标识符号,直线导轨-标识符号,直线箭头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32813" y="2636838"/>
            <a:ext cx="6508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539750" y="71438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智慧聯網時代來臨</a:t>
            </a:r>
            <a:endParaRPr lang="zh-TW" altLang="en-US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91506-6D76-4345-9FD2-27F5FFC274EE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63538" y="3101975"/>
            <a:ext cx="8566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Char char="u"/>
            </a:pPr>
            <a:r>
              <a:rPr kumimoji="0" lang="en-US" altLang="zh-TW" sz="320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0" lang="zh-TW" altLang="en-US" sz="32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商業流程 </a:t>
            </a:r>
            <a:r>
              <a:rPr kumimoji="0" lang="en-US" altLang="zh-TW" sz="32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kumimoji="0" lang="zh-TW" altLang="en-US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商流、金流、物流、居家、旅遊、</a:t>
            </a:r>
            <a:endParaRPr kumimoji="0" lang="en-US" altLang="zh-TW" sz="3200">
              <a:solidFill>
                <a:srgbClr val="00808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1"/>
              </a:buClr>
              <a:buSzPct val="70000"/>
            </a:pPr>
            <a:r>
              <a:rPr kumimoji="0" lang="zh-TW" altLang="en-US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                        醫療、政務等。</a:t>
            </a:r>
          </a:p>
          <a:p>
            <a:pPr>
              <a:buClr>
                <a:schemeClr val="tx1"/>
              </a:buClr>
              <a:buSzPct val="70000"/>
            </a:pPr>
            <a:endParaRPr kumimoji="0" lang="zh-TW" altLang="en-US" sz="320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57188" y="1358900"/>
            <a:ext cx="84280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Char char="u"/>
            </a:pPr>
            <a:r>
              <a:rPr kumimoji="0" lang="en-US" altLang="zh-TW" sz="320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0" lang="zh-TW" altLang="en-US" sz="32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商業模式 </a:t>
            </a:r>
            <a:r>
              <a:rPr kumimoji="0" lang="en-US" altLang="zh-TW" sz="32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kumimoji="0" lang="zh-TW" altLang="en-US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智慧商圈、行動支付、智慧工廠、 </a:t>
            </a:r>
            <a:endParaRPr kumimoji="0" lang="en-US" altLang="zh-TW" sz="3200">
              <a:solidFill>
                <a:srgbClr val="00808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1"/>
              </a:buClr>
              <a:buSzPct val="70000"/>
            </a:pPr>
            <a:r>
              <a:rPr kumimoji="0" lang="en-US" altLang="zh-TW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kumimoji="0" lang="zh-TW" altLang="en-US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智慧物流、智慧交通、智慧居家、 </a:t>
            </a:r>
            <a:endParaRPr kumimoji="0" lang="en-US" altLang="zh-TW" sz="3200">
              <a:solidFill>
                <a:srgbClr val="00808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1"/>
              </a:buClr>
              <a:buSzPct val="70000"/>
            </a:pPr>
            <a:r>
              <a:rPr kumimoji="0" lang="en-US" altLang="zh-TW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kumimoji="0" lang="zh-TW" altLang="en-US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智慧節能、智慧醫療等。</a:t>
            </a:r>
          </a:p>
          <a:p>
            <a:pPr>
              <a:buClr>
                <a:schemeClr val="tx1"/>
              </a:buClr>
              <a:buSzPct val="70000"/>
              <a:buFont typeface="Wingdings" pitchFamily="2" charset="2"/>
              <a:buChar char="u"/>
            </a:pPr>
            <a:endParaRPr kumimoji="0" lang="zh-TW" altLang="en-US" sz="320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57188" y="4429125"/>
            <a:ext cx="5940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Char char="u"/>
            </a:pPr>
            <a:r>
              <a:rPr kumimoji="0" lang="en-US" altLang="zh-TW" sz="320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0" lang="zh-TW" altLang="en-US" sz="32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商        機 </a:t>
            </a:r>
            <a:r>
              <a:rPr kumimoji="0" lang="en-US" altLang="zh-TW" sz="3200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kumimoji="0" lang="zh-TW" altLang="en-US" sz="3200">
                <a:solidFill>
                  <a:srgbClr val="008080"/>
                </a:solidFill>
                <a:latin typeface="微軟正黑體" pitchFamily="34" charset="-120"/>
                <a:ea typeface="微軟正黑體" pitchFamily="34" charset="-120"/>
              </a:rPr>
              <a:t>智慧城市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nput.es/wp-content/uploads/analisis/OnoSmart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76475"/>
            <a:ext cx="7418387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http://image.tianjimedia.com/uploadImages/2011/231/8FDF66G3UNC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1125538"/>
            <a:ext cx="1530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文字方塊 6"/>
          <p:cNvSpPr txBox="1">
            <a:spLocks noChangeArrowheads="1"/>
          </p:cNvSpPr>
          <p:nvPr/>
        </p:nvSpPr>
        <p:spPr bwMode="auto">
          <a:xfrm>
            <a:off x="231775" y="220503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智慧物流</a:t>
            </a:r>
          </a:p>
        </p:txBody>
      </p:sp>
      <p:grpSp>
        <p:nvGrpSpPr>
          <p:cNvPr id="36869" name="群組 2"/>
          <p:cNvGrpSpPr>
            <a:grpSpLocks/>
          </p:cNvGrpSpPr>
          <p:nvPr/>
        </p:nvGrpSpPr>
        <p:grpSpPr bwMode="auto">
          <a:xfrm>
            <a:off x="1692275" y="1125538"/>
            <a:ext cx="1347788" cy="1439862"/>
            <a:chOff x="2000232" y="1052856"/>
            <a:chExt cx="1347632" cy="1440040"/>
          </a:xfrm>
        </p:grpSpPr>
        <p:pic>
          <p:nvPicPr>
            <p:cNvPr id="36910" name="Picture 6" descr="http://www.chinairn.com/UserFiles/20130428/20130428181016874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79521" y="1052856"/>
              <a:ext cx="1268343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11" name="文字方塊 8"/>
            <p:cNvSpPr txBox="1">
              <a:spLocks noChangeArrowheads="1"/>
            </p:cNvSpPr>
            <p:nvPr/>
          </p:nvSpPr>
          <p:spPr bwMode="auto">
            <a:xfrm>
              <a:off x="2000232" y="2123564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智慧醫療</a:t>
              </a:r>
            </a:p>
          </p:txBody>
        </p:sp>
      </p:grpSp>
      <p:sp>
        <p:nvSpPr>
          <p:cNvPr id="36870" name="文字方塊 9"/>
          <p:cNvSpPr txBox="1">
            <a:spLocks noChangeArrowheads="1"/>
          </p:cNvSpPr>
          <p:nvPr/>
        </p:nvSpPr>
        <p:spPr bwMode="auto">
          <a:xfrm>
            <a:off x="3324225" y="21955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智慧節能</a:t>
            </a:r>
          </a:p>
        </p:txBody>
      </p:sp>
      <p:grpSp>
        <p:nvGrpSpPr>
          <p:cNvPr id="36871" name="群組 5"/>
          <p:cNvGrpSpPr>
            <a:grpSpLocks/>
          </p:cNvGrpSpPr>
          <p:nvPr/>
        </p:nvGrpSpPr>
        <p:grpSpPr bwMode="auto">
          <a:xfrm>
            <a:off x="4500563" y="1143000"/>
            <a:ext cx="1643062" cy="1422400"/>
            <a:chOff x="5608664" y="976681"/>
            <a:chExt cx="1732320" cy="1516215"/>
          </a:xfrm>
        </p:grpSpPr>
        <p:sp>
          <p:nvSpPr>
            <p:cNvPr id="36908" name="文字方塊 10"/>
            <p:cNvSpPr txBox="1">
              <a:spLocks noChangeArrowheads="1"/>
            </p:cNvSpPr>
            <p:nvPr/>
          </p:nvSpPr>
          <p:spPr bwMode="auto">
            <a:xfrm>
              <a:off x="5856397" y="2123564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智慧商圈</a:t>
              </a:r>
            </a:p>
          </p:txBody>
        </p:sp>
        <p:pic>
          <p:nvPicPr>
            <p:cNvPr id="3690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08664" y="976681"/>
              <a:ext cx="173232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文字方塊 11"/>
          <p:cNvSpPr txBox="1">
            <a:spLocks noChangeArrowheads="1"/>
          </p:cNvSpPr>
          <p:nvPr/>
        </p:nvSpPr>
        <p:spPr bwMode="auto">
          <a:xfrm>
            <a:off x="6464300" y="21955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智慧家居</a:t>
            </a:r>
          </a:p>
        </p:txBody>
      </p:sp>
      <p:sp>
        <p:nvSpPr>
          <p:cNvPr id="16" name="標題 15"/>
          <p:cNvSpPr>
            <a:spLocks noGrp="1"/>
          </p:cNvSpPr>
          <p:nvPr>
            <p:ph type="title"/>
          </p:nvPr>
        </p:nvSpPr>
        <p:spPr>
          <a:xfrm>
            <a:off x="539750" y="144463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智慧城市應用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411760" y="4365104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智慧能源</a:t>
            </a:r>
            <a:endParaRPr kumimoji="0"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00298" y="2928934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 智慧交通</a:t>
            </a:r>
            <a:endParaRPr kumimoji="0"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148064" y="3429000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 智慧建築</a:t>
            </a:r>
            <a:endParaRPr kumimoji="0"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084168" y="4149080"/>
            <a:ext cx="15716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智慧公共服務</a:t>
            </a:r>
            <a:endParaRPr kumimoji="0"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236296" y="3573016"/>
            <a:ext cx="15716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智慧移動通訊</a:t>
            </a:r>
            <a:endParaRPr kumimoji="0"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355976" y="4437112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  智慧金融</a:t>
            </a:r>
            <a:endParaRPr kumimoji="0"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115617" y="3645024"/>
            <a:ext cx="13681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  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智慧倉儲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39952" y="2708920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  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智慧監控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6516217" y="2996952"/>
            <a:ext cx="13681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  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智慧農業</a:t>
            </a:r>
          </a:p>
        </p:txBody>
      </p:sp>
      <p:sp>
        <p:nvSpPr>
          <p:cNvPr id="36901" name="文字方塊 27"/>
          <p:cNvSpPr txBox="1">
            <a:spLocks noChangeArrowheads="1"/>
          </p:cNvSpPr>
          <p:nvPr/>
        </p:nvSpPr>
        <p:spPr bwMode="auto">
          <a:xfrm>
            <a:off x="7927975" y="2205038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智慧工廠</a:t>
            </a:r>
          </a:p>
        </p:txBody>
      </p:sp>
      <p:pic>
        <p:nvPicPr>
          <p:cNvPr id="36902" name="Picture 2" descr="https://encrypted-tbn1.gstatic.com/images?q=tbn:ANd9GcT-NdYcEe-XG9kuDz9E_ve3OVoEIQq8GBtOfeJz9quc6YKet86zZFL3Uc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25" y="1125538"/>
            <a:ext cx="1285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文字方塊 30"/>
          <p:cNvSpPr txBox="1"/>
          <p:nvPr/>
        </p:nvSpPr>
        <p:spPr>
          <a:xfrm>
            <a:off x="3143240" y="3643314"/>
            <a:ext cx="13681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  </a:t>
            </a: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智慧倉儲</a:t>
            </a:r>
          </a:p>
        </p:txBody>
      </p:sp>
      <p:pic>
        <p:nvPicPr>
          <p:cNvPr id="36906" name="Picture 2" descr="https://encrypted-tbn3.gstatic.com/images?q=tbn:ANd9GcResdJRr7ZAI5vLKYn2Jh51ZeUQGUh2kLPbisYLyLgy3HF53lcB5hLWr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50" y="1071563"/>
            <a:ext cx="12144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07" name="Picture 4" descr="https://encrypted-tbn2.gstatic.com/images?q=tbn:ANd9GcS5GZBzSttHwXUmjC7FLMCeda47_8oPDDoY1S0e1BH4Hefd_7-4EC6fUeQ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63" y="1071563"/>
            <a:ext cx="16430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8135</TotalTime>
  <Words>1020</Words>
  <Application>Microsoft Office PowerPoint</Application>
  <PresentationFormat>如螢幕大小 (4:3)</PresentationFormat>
  <Paragraphs>238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Arial</vt:lpstr>
      <vt:lpstr>新細明體</vt:lpstr>
      <vt:lpstr>Calibri</vt:lpstr>
      <vt:lpstr>微軟正黑體</vt:lpstr>
      <vt:lpstr>Wingdings</vt:lpstr>
      <vt:lpstr>華康中黑體</vt:lpstr>
      <vt:lpstr>SimSun</vt:lpstr>
      <vt:lpstr>楷体_GB2312</vt:lpstr>
      <vt:lpstr>Office 佈景主題</vt:lpstr>
      <vt:lpstr>自訂設計</vt:lpstr>
      <vt:lpstr>Booming IOT </vt:lpstr>
      <vt:lpstr>智慧聯網 應用無界</vt:lpstr>
      <vt:lpstr>科技大老如何看</vt:lpstr>
      <vt:lpstr>Computing Cycle Evolution: 1960-2030</vt:lpstr>
      <vt:lpstr>On Switch for IOT</vt:lpstr>
      <vt:lpstr>投影片 6</vt:lpstr>
      <vt:lpstr>IoT V.S. Smart City</vt:lpstr>
      <vt:lpstr>智慧聯網時代來臨</vt:lpstr>
      <vt:lpstr>智慧城市應用</vt:lpstr>
      <vt:lpstr>Ecosystem--Partnering</vt:lpstr>
      <vt:lpstr>智慧生活圈</vt:lpstr>
      <vt:lpstr>投影片 12</vt:lpstr>
      <vt:lpstr>商圈整體解決方案</vt:lpstr>
      <vt:lpstr>磐儀是…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rubykuo</dc:creator>
  <cp:lastModifiedBy>mila</cp:lastModifiedBy>
  <cp:revision>775</cp:revision>
  <dcterms:created xsi:type="dcterms:W3CDTF">2013-05-23T06:32:26Z</dcterms:created>
  <dcterms:modified xsi:type="dcterms:W3CDTF">2014-10-03T02:13:37Z</dcterms:modified>
</cp:coreProperties>
</file>