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4" r:id="rId2"/>
  </p:sldMasterIdLst>
  <p:notesMasterIdLst>
    <p:notesMasterId r:id="rId40"/>
  </p:notesMasterIdLst>
  <p:handoutMasterIdLst>
    <p:handoutMasterId r:id="rId41"/>
  </p:handoutMasterIdLst>
  <p:sldIdLst>
    <p:sldId id="258" r:id="rId3"/>
    <p:sldId id="259" r:id="rId4"/>
    <p:sldId id="343" r:id="rId5"/>
    <p:sldId id="342" r:id="rId6"/>
    <p:sldId id="345" r:id="rId7"/>
    <p:sldId id="344" r:id="rId8"/>
    <p:sldId id="346" r:id="rId9"/>
    <p:sldId id="347" r:id="rId10"/>
    <p:sldId id="348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76" r:id="rId19"/>
    <p:sldId id="377" r:id="rId20"/>
    <p:sldId id="379" r:id="rId21"/>
    <p:sldId id="361" r:id="rId22"/>
    <p:sldId id="358" r:id="rId23"/>
    <p:sldId id="359" r:id="rId24"/>
    <p:sldId id="360" r:id="rId25"/>
    <p:sldId id="364" r:id="rId26"/>
    <p:sldId id="372" r:id="rId27"/>
    <p:sldId id="374" r:id="rId28"/>
    <p:sldId id="375" r:id="rId29"/>
    <p:sldId id="366" r:id="rId30"/>
    <p:sldId id="367" r:id="rId31"/>
    <p:sldId id="368" r:id="rId32"/>
    <p:sldId id="369" r:id="rId33"/>
    <p:sldId id="370" r:id="rId34"/>
    <p:sldId id="371" r:id="rId35"/>
    <p:sldId id="400" r:id="rId36"/>
    <p:sldId id="393" r:id="rId37"/>
    <p:sldId id="299" r:id="rId38"/>
    <p:sldId id="384" r:id="rId39"/>
  </p:sldIdLst>
  <p:sldSz cx="9144000" cy="6858000" type="screen4x3"/>
  <p:notesSz cx="9144000" cy="6858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3366CC"/>
    <a:srgbClr val="0000CC"/>
    <a:srgbClr val="3333CC"/>
    <a:srgbClr val="FFC000"/>
    <a:srgbClr val="FFFF00"/>
    <a:srgbClr val="DCE6F2"/>
    <a:srgbClr val="EAEAEA"/>
    <a:srgbClr val="9999FF"/>
    <a:srgbClr val="CC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3501" autoAdjust="0"/>
    <p:restoredTop sz="94660"/>
  </p:normalViewPr>
  <p:slideViewPr>
    <p:cSldViewPr>
      <p:cViewPr>
        <p:scale>
          <a:sx n="40" d="100"/>
          <a:sy n="40" d="100"/>
        </p:scale>
        <p:origin x="-1668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29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Documents\&#23376;&#20844;&#21496;&#31649;&#29702;\201212&#38598;&#22296;&#20154;&#25976;&#32113;&#35336;&#3492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\department\&#37096;&#38272;&#23560;&#21312;\&#33891;&#20107;&#38263;&#23460;\cindy\&#27861;&#35498;&#26371;\2013\&#29151;&#25910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autoTitleDeleted val="1"/>
    <c:plotArea>
      <c:layout/>
      <c:pieChart>
        <c:varyColors val="1"/>
        <c:ser>
          <c:idx val="0"/>
          <c:order val="0"/>
          <c:spPr>
            <a:effectLst>
              <a:innerShdw blurRad="63500" dist="50800" dir="2700000">
                <a:prstClr val="black">
                  <a:alpha val="50000"/>
                </a:prstClr>
              </a:innerShdw>
            </a:effectLst>
          </c:spPr>
          <c:dLbls>
            <c:dLbl>
              <c:idx val="0"/>
              <c:layout>
                <c:manualLayout>
                  <c:x val="4.5768469380111594E-2"/>
                  <c:y val="3.1431692715968643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3.0230021482984815E-2"/>
                  <c:y val="-5.712214645004951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9.9245018678420047E-2"/>
                  <c:y val="-1.5243650253314443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3.3613881542976488E-2"/>
                  <c:y val="3.7788414052477771E-2"/>
                </c:manualLayout>
              </c:layout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sz="1800" b="0"/>
                  </a:pPr>
                  <a:endParaRPr lang="zh-TW"/>
                </a:p>
              </c:txPr>
              <c:showCatName val="1"/>
              <c:showPercent val="1"/>
            </c:dLbl>
            <c:txPr>
              <a:bodyPr/>
              <a:lstStyle/>
              <a:p>
                <a:pPr>
                  <a:defRPr sz="1800" b="0"/>
                </a:pPr>
                <a:endParaRPr lang="zh-TW"/>
              </a:p>
            </c:txPr>
            <c:showCatName val="1"/>
            <c:showPercent val="1"/>
            <c:showLeaderLines val="1"/>
          </c:dLbls>
          <c:cat>
            <c:strRef>
              <c:f>'2012.12海外+集團人力結構'!$G$21:$G$24</c:f>
              <c:strCache>
                <c:ptCount val="4"/>
                <c:pt idx="0">
                  <c:v>行政管理</c:v>
                </c:pt>
                <c:pt idx="1">
                  <c:v>業務行銷</c:v>
                </c:pt>
                <c:pt idx="2">
                  <c:v>生產運籌</c:v>
                </c:pt>
                <c:pt idx="3">
                  <c:v>研發技術</c:v>
                </c:pt>
              </c:strCache>
            </c:strRef>
          </c:cat>
          <c:val>
            <c:numRef>
              <c:f>'2012.12海外+集團人力結構'!$H$21:$H$24</c:f>
              <c:numCache>
                <c:formatCode>0%</c:formatCode>
                <c:ptCount val="4"/>
                <c:pt idx="0">
                  <c:v>0.11971830985915491</c:v>
                </c:pt>
                <c:pt idx="1">
                  <c:v>0.2394366197183099</c:v>
                </c:pt>
                <c:pt idx="2">
                  <c:v>0.42488262910798652</c:v>
                </c:pt>
                <c:pt idx="3">
                  <c:v>0.21596244131455444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600" b="1">
          <a:latin typeface="Arial" pitchFamily="34" charset="0"/>
          <a:ea typeface="標楷體" pitchFamily="65" charset="-120"/>
          <a:cs typeface="Arial" pitchFamily="34" charset="0"/>
        </a:defRPr>
      </a:pPr>
      <a:endParaRPr lang="zh-TW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10"/>
  <c:chart>
    <c:autoTitleDeleted val="1"/>
    <c:view3D>
      <c:rotX val="10"/>
      <c:hPercent val="100"/>
      <c:depthPercent val="180"/>
      <c:rAngAx val="1"/>
    </c:view3D>
    <c:plotArea>
      <c:layout/>
      <c:bar3DChart>
        <c:barDir val="col"/>
        <c:grouping val="clustered"/>
        <c:ser>
          <c:idx val="0"/>
          <c:order val="0"/>
          <c:tx>
            <c:v>合併營收</c:v>
          </c:tx>
          <c:cat>
            <c:strRef>
              <c:f>Sheet1!$B$1:$E$1</c:f>
              <c:strCache>
                <c:ptCount val="4"/>
                <c:pt idx="0">
                  <c:v>98年</c:v>
                </c:pt>
                <c:pt idx="1">
                  <c:v>99年</c:v>
                </c:pt>
                <c:pt idx="2">
                  <c:v>100年</c:v>
                </c:pt>
                <c:pt idx="3">
                  <c:v>101年</c:v>
                </c:pt>
              </c:strCache>
            </c:strRef>
          </c:cat>
          <c:val>
            <c:numRef>
              <c:f>Sheet1!$B$2:$E$2</c:f>
              <c:numCache>
                <c:formatCode>#,##0</c:formatCode>
                <c:ptCount val="4"/>
                <c:pt idx="0">
                  <c:v>870657</c:v>
                </c:pt>
                <c:pt idx="1">
                  <c:v>969651</c:v>
                </c:pt>
                <c:pt idx="2">
                  <c:v>1193649</c:v>
                </c:pt>
                <c:pt idx="3">
                  <c:v>1207991</c:v>
                </c:pt>
              </c:numCache>
            </c:numRef>
          </c:val>
        </c:ser>
        <c:shape val="box"/>
        <c:axId val="109238912"/>
        <c:axId val="109244800"/>
        <c:axId val="0"/>
      </c:bar3DChart>
      <c:catAx>
        <c:axId val="109238912"/>
        <c:scaling>
          <c:orientation val="minMax"/>
        </c:scaling>
        <c:axPos val="b"/>
        <c:numFmt formatCode="General" sourceLinked="1"/>
        <c:majorTickMark val="none"/>
        <c:tickLblPos val="nextTo"/>
        <c:crossAx val="109244800"/>
        <c:crosses val="autoZero"/>
        <c:auto val="1"/>
        <c:lblAlgn val="ctr"/>
        <c:lblOffset val="100"/>
      </c:catAx>
      <c:valAx>
        <c:axId val="109244800"/>
        <c:scaling>
          <c:orientation val="minMax"/>
        </c:scaling>
        <c:axPos val="l"/>
        <c:majorGridlines/>
        <c:numFmt formatCode="#,##0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zh-TW"/>
          </a:p>
        </c:txPr>
        <c:crossAx val="109238912"/>
        <c:crosses val="autoZero"/>
        <c:crossBetween val="between"/>
        <c:majorUnit val="100000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txPr>
    <a:bodyPr/>
    <a:lstStyle/>
    <a:p>
      <a:pPr>
        <a:defRPr sz="1800"/>
      </a:pPr>
      <a:endParaRPr lang="zh-TW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Sheet1!$B$16</c:f>
              <c:strCache>
                <c:ptCount val="1"/>
                <c:pt idx="0">
                  <c:v>營業收入淨額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Sheet1!$C$15:$F$15</c:f>
              <c:strCache>
                <c:ptCount val="4"/>
                <c:pt idx="0">
                  <c:v>98年</c:v>
                </c:pt>
                <c:pt idx="1">
                  <c:v>99年</c:v>
                </c:pt>
                <c:pt idx="2">
                  <c:v>100年</c:v>
                </c:pt>
                <c:pt idx="3">
                  <c:v>101年(自結)</c:v>
                </c:pt>
              </c:strCache>
            </c:strRef>
          </c:cat>
          <c:val>
            <c:numRef>
              <c:f>Sheet1!$C$16:$F$16</c:f>
              <c:numCache>
                <c:formatCode>_-* #,##0_-;\-* #,##0_-;_-* "-"??_-;_-@_-</c:formatCode>
                <c:ptCount val="4"/>
                <c:pt idx="0">
                  <c:v>704891</c:v>
                </c:pt>
                <c:pt idx="1">
                  <c:v>857195</c:v>
                </c:pt>
                <c:pt idx="2">
                  <c:v>969276</c:v>
                </c:pt>
                <c:pt idx="3">
                  <c:v>1012838</c:v>
                </c:pt>
              </c:numCache>
            </c:numRef>
          </c:val>
        </c:ser>
        <c:axId val="72702592"/>
        <c:axId val="72737152"/>
      </c:barChart>
      <c:lineChart>
        <c:grouping val="standard"/>
        <c:ser>
          <c:idx val="1"/>
          <c:order val="1"/>
          <c:tx>
            <c:strRef>
              <c:f>Sheet1!$B$17</c:f>
              <c:strCache>
                <c:ptCount val="1"/>
                <c:pt idx="0">
                  <c:v>營業毛利</c:v>
                </c:pt>
              </c:strCache>
            </c:strRef>
          </c:tx>
          <c:spPr>
            <a:ln w="38100">
              <a:solidFill>
                <a:srgbClr val="006600"/>
              </a:solidFill>
            </a:ln>
          </c:spPr>
          <c:marker>
            <c:symbol val="none"/>
          </c:marker>
          <c:cat>
            <c:strRef>
              <c:f>Sheet1!$C$15:$F$15</c:f>
              <c:strCache>
                <c:ptCount val="4"/>
                <c:pt idx="0">
                  <c:v>98年</c:v>
                </c:pt>
                <c:pt idx="1">
                  <c:v>99年</c:v>
                </c:pt>
                <c:pt idx="2">
                  <c:v>100年</c:v>
                </c:pt>
                <c:pt idx="3">
                  <c:v>101年(自結)</c:v>
                </c:pt>
              </c:strCache>
            </c:strRef>
          </c:cat>
          <c:val>
            <c:numRef>
              <c:f>Sheet1!$C$17:$F$17</c:f>
              <c:numCache>
                <c:formatCode>_-* #,##0_-;\-* #,##0_-;_-* "-"??_-;_-@_-</c:formatCode>
                <c:ptCount val="4"/>
                <c:pt idx="0">
                  <c:v>212475</c:v>
                </c:pt>
                <c:pt idx="1">
                  <c:v>266535</c:v>
                </c:pt>
                <c:pt idx="2">
                  <c:v>275502</c:v>
                </c:pt>
                <c:pt idx="3">
                  <c:v>312098</c:v>
                </c:pt>
              </c:numCache>
            </c:numRef>
          </c:val>
        </c:ser>
        <c:ser>
          <c:idx val="2"/>
          <c:order val="2"/>
          <c:tx>
            <c:strRef>
              <c:f>Sheet1!$B$18</c:f>
              <c:strCache>
                <c:ptCount val="1"/>
                <c:pt idx="0">
                  <c:v>營業淨利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Sheet1!$C$15:$F$15</c:f>
              <c:strCache>
                <c:ptCount val="4"/>
                <c:pt idx="0">
                  <c:v>98年</c:v>
                </c:pt>
                <c:pt idx="1">
                  <c:v>99年</c:v>
                </c:pt>
                <c:pt idx="2">
                  <c:v>100年</c:v>
                </c:pt>
                <c:pt idx="3">
                  <c:v>101年(自結)</c:v>
                </c:pt>
              </c:strCache>
            </c:strRef>
          </c:cat>
          <c:val>
            <c:numRef>
              <c:f>Sheet1!$C$18:$F$18</c:f>
              <c:numCache>
                <c:formatCode>_-* #,##0_-;\-* #,##0_-;_-* "-"??_-;_-@_-</c:formatCode>
                <c:ptCount val="4"/>
                <c:pt idx="0">
                  <c:v>49426</c:v>
                </c:pt>
                <c:pt idx="1">
                  <c:v>93458</c:v>
                </c:pt>
                <c:pt idx="2">
                  <c:v>65867</c:v>
                </c:pt>
                <c:pt idx="3">
                  <c:v>89341</c:v>
                </c:pt>
              </c:numCache>
            </c:numRef>
          </c:val>
        </c:ser>
        <c:ser>
          <c:idx val="3"/>
          <c:order val="3"/>
          <c:tx>
            <c:strRef>
              <c:f>Sheet1!$B$19</c:f>
              <c:strCache>
                <c:ptCount val="1"/>
                <c:pt idx="0">
                  <c:v>稅後純益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Sheet1!$C$15:$F$15</c:f>
              <c:strCache>
                <c:ptCount val="4"/>
                <c:pt idx="0">
                  <c:v>98年</c:v>
                </c:pt>
                <c:pt idx="1">
                  <c:v>99年</c:v>
                </c:pt>
                <c:pt idx="2">
                  <c:v>100年</c:v>
                </c:pt>
                <c:pt idx="3">
                  <c:v>101年(自結)</c:v>
                </c:pt>
              </c:strCache>
            </c:strRef>
          </c:cat>
          <c:val>
            <c:numRef>
              <c:f>Sheet1!$C$19:$F$19</c:f>
              <c:numCache>
                <c:formatCode>_-* #,##0_-;\-* #,##0_-;_-* "-"??_-;_-@_-</c:formatCode>
                <c:ptCount val="4"/>
                <c:pt idx="0">
                  <c:v>27765</c:v>
                </c:pt>
                <c:pt idx="1">
                  <c:v>56482</c:v>
                </c:pt>
                <c:pt idx="2">
                  <c:v>61554</c:v>
                </c:pt>
                <c:pt idx="3">
                  <c:v>39998</c:v>
                </c:pt>
              </c:numCache>
            </c:numRef>
          </c:val>
        </c:ser>
        <c:ser>
          <c:idx val="4"/>
          <c:order val="4"/>
          <c:tx>
            <c:strRef>
              <c:f>Sheet1!$B$20</c:f>
              <c:strCache>
                <c:ptCount val="1"/>
                <c:pt idx="0">
                  <c:v>每股稅後盈餘(元)</c:v>
                </c:pt>
              </c:strCache>
            </c:strRef>
          </c:tx>
          <c:marker>
            <c:symbol val="none"/>
          </c:marker>
          <c:cat>
            <c:strRef>
              <c:f>Sheet1!$C$15:$F$15</c:f>
              <c:strCache>
                <c:ptCount val="4"/>
                <c:pt idx="0">
                  <c:v>98年</c:v>
                </c:pt>
                <c:pt idx="1">
                  <c:v>99年</c:v>
                </c:pt>
                <c:pt idx="2">
                  <c:v>100年</c:v>
                </c:pt>
                <c:pt idx="3">
                  <c:v>101年(自結)</c:v>
                </c:pt>
              </c:strCache>
            </c:strRef>
          </c:cat>
          <c:val>
            <c:numRef>
              <c:f>Sheet1!$C$20:$F$20</c:f>
              <c:numCache>
                <c:formatCode>_(* #,##0.00_);_(* \(#,##0.00\);_(* "-"??_);_(@_)</c:formatCode>
                <c:ptCount val="4"/>
                <c:pt idx="0">
                  <c:v>0.76000000000000423</c:v>
                </c:pt>
                <c:pt idx="1">
                  <c:v>1.52</c:v>
                </c:pt>
                <c:pt idx="2">
                  <c:v>1.6300000000000001</c:v>
                </c:pt>
                <c:pt idx="3">
                  <c:v>1</c:v>
                </c:pt>
              </c:numCache>
            </c:numRef>
          </c:val>
        </c:ser>
        <c:marker val="1"/>
        <c:axId val="72702592"/>
        <c:axId val="72737152"/>
      </c:lineChart>
      <c:catAx>
        <c:axId val="72702592"/>
        <c:scaling>
          <c:orientation val="minMax"/>
        </c:scaling>
        <c:axPos val="b"/>
        <c:numFmt formatCode="General" sourceLinked="1"/>
        <c:majorTickMark val="none"/>
        <c:tickLblPos val="nextTo"/>
        <c:crossAx val="72737152"/>
        <c:crosses val="autoZero"/>
        <c:auto val="1"/>
        <c:lblAlgn val="ctr"/>
        <c:lblOffset val="100"/>
      </c:catAx>
      <c:valAx>
        <c:axId val="72737152"/>
        <c:scaling>
          <c:orientation val="minMax"/>
        </c:scaling>
        <c:axPos val="l"/>
        <c:majorGridlines/>
        <c:numFmt formatCode="_-* #,##0_-;\-* #,##0_-;_-* &quot;-&quot;??_-;_-@_-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zh-TW"/>
          </a:p>
        </c:txPr>
        <c:crossAx val="727025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>
                <a:latin typeface="Book Antiqua" pitchFamily="18" charset="0"/>
                <a:ea typeface="標楷體" pitchFamily="65" charset="-120"/>
              </a:defRPr>
            </a:pPr>
            <a:endParaRPr lang="zh-TW"/>
          </a:p>
        </c:txPr>
      </c:dTable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99年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醫療領域</c:v>
                </c:pt>
                <c:pt idx="1">
                  <c:v>零售及倉儲</c:v>
                </c:pt>
                <c:pt idx="2">
                  <c:v>工廠自動化、電力、車載等人機介面</c:v>
                </c:pt>
                <c:pt idx="3">
                  <c:v>其他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0.26</c:v>
                </c:pt>
                <c:pt idx="1">
                  <c:v>1.0000000000000005E-2</c:v>
                </c:pt>
                <c:pt idx="2">
                  <c:v>0.17</c:v>
                </c:pt>
                <c:pt idx="3">
                  <c:v>0.56000000000000005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100年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醫療領域</c:v>
                </c:pt>
                <c:pt idx="1">
                  <c:v>零售及倉儲</c:v>
                </c:pt>
                <c:pt idx="2">
                  <c:v>工廠自動化、電力、車載等人機介面</c:v>
                </c:pt>
                <c:pt idx="3">
                  <c:v>其他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0.37000000000000038</c:v>
                </c:pt>
                <c:pt idx="1">
                  <c:v>1.0000000000000005E-2</c:v>
                </c:pt>
                <c:pt idx="2">
                  <c:v>0.16</c:v>
                </c:pt>
                <c:pt idx="3">
                  <c:v>0.46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101年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醫療領域</c:v>
                </c:pt>
                <c:pt idx="1">
                  <c:v>零售及倉儲</c:v>
                </c:pt>
                <c:pt idx="2">
                  <c:v>工廠自動化、電力、車載等人機介面</c:v>
                </c:pt>
                <c:pt idx="3">
                  <c:v>其他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0.38000000000000073</c:v>
                </c:pt>
                <c:pt idx="1">
                  <c:v>8.0000000000000043E-2</c:v>
                </c:pt>
                <c:pt idx="2">
                  <c:v>0.19</c:v>
                </c:pt>
                <c:pt idx="3">
                  <c:v>0.35000000000000031</c:v>
                </c:pt>
              </c:numCache>
            </c:numRef>
          </c:val>
        </c:ser>
        <c:axId val="108968576"/>
        <c:axId val="108974464"/>
      </c:barChart>
      <c:catAx>
        <c:axId val="108968576"/>
        <c:scaling>
          <c:orientation val="minMax"/>
        </c:scaling>
        <c:axPos val="b"/>
        <c:numFmt formatCode="0%" sourceLinked="0"/>
        <c:majorTickMark val="none"/>
        <c:tickLblPos val="nextTo"/>
        <c:crossAx val="108974464"/>
        <c:crosses val="autoZero"/>
        <c:lblAlgn val="ctr"/>
        <c:lblOffset val="100"/>
      </c:catAx>
      <c:valAx>
        <c:axId val="108974464"/>
        <c:scaling>
          <c:orientation val="minMax"/>
        </c:scaling>
        <c:axPos val="l"/>
        <c:majorGridlines/>
        <c:numFmt formatCode="0%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zh-TW"/>
          </a:p>
        </c:txPr>
        <c:crossAx val="10896857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zh-TW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zh-TW"/>
    </a:p>
  </c:txPr>
  <c:externalData r:id="rId1"/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098EA4-A5C5-4228-BAF5-5E073ABFCE92}" type="doc">
      <dgm:prSet loTypeId="urn:microsoft.com/office/officeart/2005/8/layout/vList4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D462EB3A-0A76-4E82-8439-65A10AC623D6}">
      <dgm:prSet phldrT="[文字]"/>
      <dgm:spPr/>
      <dgm:t>
        <a:bodyPr/>
        <a:lstStyle/>
        <a:p>
          <a:pPr algn="l"/>
          <a:r>
            <a:rPr lang="zh-TW" alt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醫療電腦</a:t>
          </a:r>
          <a:endParaRPr lang="en-US" altLang="zh-TW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algn="l"/>
          <a:r>
            <a:rPr lang="zh-TW" altLang="en-US" b="0" dirty="0" smtClean="0">
              <a:solidFill>
                <a:schemeClr val="bg1"/>
              </a:solidFill>
              <a:latin typeface="新細明體" pitchFamily="18" charset="-120"/>
              <a:ea typeface="新細明體" pitchFamily="18" charset="-120"/>
            </a:rPr>
            <a:t>醫療及手術工作站、護士工作推車、醫療訊號連結系統、醫療行動助理系統、醫療資訊娛樂系統</a:t>
          </a:r>
          <a:endParaRPr lang="zh-TW" altLang="en-US" dirty="0">
            <a:latin typeface="新細明體" pitchFamily="18" charset="-120"/>
            <a:ea typeface="新細明體" pitchFamily="18" charset="-120"/>
          </a:endParaRPr>
        </a:p>
      </dgm:t>
    </dgm:pt>
    <dgm:pt modelId="{B24A914F-A153-4A9E-BA63-E76C46B2FC25}" type="parTrans" cxnId="{DA370CF5-25A3-4ED2-B15D-2AA0BB8FBC6F}">
      <dgm:prSet/>
      <dgm:spPr/>
      <dgm:t>
        <a:bodyPr/>
        <a:lstStyle/>
        <a:p>
          <a:endParaRPr lang="zh-TW" altLang="en-US"/>
        </a:p>
      </dgm:t>
    </dgm:pt>
    <dgm:pt modelId="{7D75D908-CDF4-4F4A-B3AC-10E6C626CA00}" type="sibTrans" cxnId="{DA370CF5-25A3-4ED2-B15D-2AA0BB8FBC6F}">
      <dgm:prSet/>
      <dgm:spPr/>
      <dgm:t>
        <a:bodyPr/>
        <a:lstStyle/>
        <a:p>
          <a:endParaRPr lang="zh-TW" altLang="en-US"/>
        </a:p>
      </dgm:t>
    </dgm:pt>
    <dgm:pt modelId="{BC7A3D8F-26AB-4376-92F9-81C304467970}">
      <dgm:prSet phldrT="[文字]"/>
      <dgm:spPr>
        <a:solidFill>
          <a:srgbClr val="0070C0"/>
        </a:solidFill>
      </dgm:spPr>
      <dgm:t>
        <a:bodyPr/>
        <a:lstStyle/>
        <a:p>
          <a:r>
            <a:rPr lang="zh-TW" alt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智能系統</a:t>
          </a:r>
          <a:endParaRPr lang="en-US" altLang="zh-TW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r>
            <a:rPr lang="zh-TW" altLang="en-US" b="0" dirty="0" smtClean="0">
              <a:solidFill>
                <a:srgbClr val="FFFFCC"/>
              </a:solidFill>
              <a:latin typeface="新細明體" pitchFamily="18" charset="-120"/>
              <a:ea typeface="新細明體" pitchFamily="18" charset="-120"/>
            </a:rPr>
            <a:t>智慧電網、車載、軌道交通、數位控制系統</a:t>
          </a:r>
          <a:endParaRPr lang="zh-TW" altLang="en-US" dirty="0">
            <a:latin typeface="新細明體" pitchFamily="18" charset="-120"/>
            <a:ea typeface="新細明體" pitchFamily="18" charset="-120"/>
          </a:endParaRPr>
        </a:p>
      </dgm:t>
    </dgm:pt>
    <dgm:pt modelId="{FF90C7C2-E9EF-4748-8910-BA66FA9A5492}" type="parTrans" cxnId="{D01A67B7-189A-4EB5-9E76-06538A370F75}">
      <dgm:prSet/>
      <dgm:spPr/>
      <dgm:t>
        <a:bodyPr/>
        <a:lstStyle/>
        <a:p>
          <a:endParaRPr lang="zh-TW" altLang="en-US"/>
        </a:p>
      </dgm:t>
    </dgm:pt>
    <dgm:pt modelId="{1685568B-1D0C-4E41-BFBC-11AED2078921}" type="sibTrans" cxnId="{D01A67B7-189A-4EB5-9E76-06538A370F75}">
      <dgm:prSet/>
      <dgm:spPr/>
      <dgm:t>
        <a:bodyPr/>
        <a:lstStyle/>
        <a:p>
          <a:endParaRPr lang="zh-TW" altLang="en-US"/>
        </a:p>
      </dgm:t>
    </dgm:pt>
    <dgm:pt modelId="{85EB69D8-11F3-46BF-9761-EB60BA9813D9}">
      <dgm:prSet phldrT="[文字]"/>
      <dgm:spPr/>
      <dgm:t>
        <a:bodyPr/>
        <a:lstStyle/>
        <a:p>
          <a:r>
            <a:rPr lang="zh-TW" alt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嵌入式電腦</a:t>
          </a:r>
          <a:endParaRPr lang="en-US" altLang="zh-TW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r>
            <a:rPr lang="zh-TW" altLang="en-US" b="0" dirty="0" smtClean="0">
              <a:solidFill>
                <a:srgbClr val="006666"/>
              </a:solidFill>
              <a:latin typeface="新細明體" pitchFamily="18" charset="-120"/>
              <a:ea typeface="新細明體" pitchFamily="18" charset="-120"/>
            </a:rPr>
            <a:t>工控設備、系統整合業、生產設備、量測儀器、特殊國防設備、消費服務、金融保險</a:t>
          </a:r>
          <a:endParaRPr lang="zh-TW" altLang="en-US" dirty="0">
            <a:latin typeface="新細明體" pitchFamily="18" charset="-120"/>
            <a:ea typeface="新細明體" pitchFamily="18" charset="-120"/>
          </a:endParaRPr>
        </a:p>
      </dgm:t>
    </dgm:pt>
    <dgm:pt modelId="{5D17450C-5655-4C9D-8585-1758E5E58A3A}" type="parTrans" cxnId="{D0D5FC4D-D4B9-4EAC-A8A5-B82856782ACC}">
      <dgm:prSet/>
      <dgm:spPr/>
      <dgm:t>
        <a:bodyPr/>
        <a:lstStyle/>
        <a:p>
          <a:endParaRPr lang="zh-TW" altLang="en-US"/>
        </a:p>
      </dgm:t>
    </dgm:pt>
    <dgm:pt modelId="{7626FD0B-DB26-41EC-A330-42CBFC603B0A}" type="sibTrans" cxnId="{D0D5FC4D-D4B9-4EAC-A8A5-B82856782ACC}">
      <dgm:prSet/>
      <dgm:spPr/>
      <dgm:t>
        <a:bodyPr/>
        <a:lstStyle/>
        <a:p>
          <a:endParaRPr lang="zh-TW" altLang="en-US"/>
        </a:p>
      </dgm:t>
    </dgm:pt>
    <dgm:pt modelId="{3751D7EF-9CC3-4B4A-A0C9-06C59BDF26A2}">
      <dgm:prSet/>
      <dgm:spPr/>
      <dgm:t>
        <a:bodyPr/>
        <a:lstStyle/>
        <a:p>
          <a:r>
            <a:rPr lang="zh-TW" alt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軍工手持平板電腦</a:t>
          </a:r>
          <a:endParaRPr lang="en-US" altLang="zh-TW" b="1" dirty="0" smtClean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zh-TW" altLang="en-US" b="0" dirty="0" smtClean="0">
              <a:solidFill>
                <a:srgbClr val="006666"/>
              </a:solidFill>
              <a:latin typeface="新細明體" pitchFamily="18" charset="-120"/>
              <a:ea typeface="新細明體" pitchFamily="18" charset="-120"/>
            </a:rPr>
            <a:t>零售業專用、倉儲業專用、工程專用、軍用</a:t>
          </a:r>
          <a:r>
            <a:rPr lang="zh-TW" alt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itchFamily="18" charset="-120"/>
              <a:ea typeface="新細明體" pitchFamily="18" charset="-120"/>
            </a:rPr>
            <a:t> </a:t>
          </a:r>
          <a:endParaRPr lang="en-US" altLang="zh-TW" b="1" dirty="0" smtClean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新細明體" pitchFamily="18" charset="-120"/>
            <a:ea typeface="新細明體" pitchFamily="18" charset="-120"/>
          </a:endParaRPr>
        </a:p>
      </dgm:t>
    </dgm:pt>
    <dgm:pt modelId="{3B4D74F8-63D3-4315-B847-F640B2DB637F}" type="parTrans" cxnId="{630D636B-1080-48F3-8E83-DECBCDEC9A2C}">
      <dgm:prSet/>
      <dgm:spPr/>
      <dgm:t>
        <a:bodyPr/>
        <a:lstStyle/>
        <a:p>
          <a:endParaRPr lang="zh-TW" altLang="en-US"/>
        </a:p>
      </dgm:t>
    </dgm:pt>
    <dgm:pt modelId="{9C896DA3-E136-48BC-8280-6FA45FB28D0F}" type="sibTrans" cxnId="{630D636B-1080-48F3-8E83-DECBCDEC9A2C}">
      <dgm:prSet/>
      <dgm:spPr/>
      <dgm:t>
        <a:bodyPr/>
        <a:lstStyle/>
        <a:p>
          <a:endParaRPr lang="zh-TW" altLang="en-US"/>
        </a:p>
      </dgm:t>
    </dgm:pt>
    <dgm:pt modelId="{B5312BBB-E502-4F35-A013-AE1DEE3DD8A5}" type="pres">
      <dgm:prSet presAssocID="{AF098EA4-A5C5-4228-BAF5-5E073ABFCE9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751478A-257B-4C08-8C15-7BF071F9CAC0}" type="pres">
      <dgm:prSet presAssocID="{D462EB3A-0A76-4E82-8439-65A10AC623D6}" presName="comp" presStyleCnt="0"/>
      <dgm:spPr/>
    </dgm:pt>
    <dgm:pt modelId="{C58F2978-A977-46D7-B16A-B70ECB048026}" type="pres">
      <dgm:prSet presAssocID="{D462EB3A-0A76-4E82-8439-65A10AC623D6}" presName="box" presStyleLbl="node1" presStyleIdx="0" presStyleCnt="4"/>
      <dgm:spPr/>
      <dgm:t>
        <a:bodyPr/>
        <a:lstStyle/>
        <a:p>
          <a:endParaRPr lang="zh-TW" altLang="en-US"/>
        </a:p>
      </dgm:t>
    </dgm:pt>
    <dgm:pt modelId="{6C78B117-F554-43B8-8C6C-B8A7DEB9A6AD}" type="pres">
      <dgm:prSet presAssocID="{D462EB3A-0A76-4E82-8439-65A10AC623D6}" presName="img" presStyleLbl="fgImgPlace1" presStyleIdx="0" presStyleCnt="4"/>
      <dgm:spPr/>
    </dgm:pt>
    <dgm:pt modelId="{40011E98-6E06-4F9B-B696-A412B2F24ECF}" type="pres">
      <dgm:prSet presAssocID="{D462EB3A-0A76-4E82-8439-65A10AC623D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3DFBD8-FB06-400F-A756-4379E08874FC}" type="pres">
      <dgm:prSet presAssocID="{7D75D908-CDF4-4F4A-B3AC-10E6C626CA00}" presName="spacer" presStyleCnt="0"/>
      <dgm:spPr/>
    </dgm:pt>
    <dgm:pt modelId="{AD203E13-27CA-47C5-A060-7A07D5E3DF97}" type="pres">
      <dgm:prSet presAssocID="{BC7A3D8F-26AB-4376-92F9-81C304467970}" presName="comp" presStyleCnt="0"/>
      <dgm:spPr/>
    </dgm:pt>
    <dgm:pt modelId="{7BF977E9-A429-436E-975B-4A798F07F848}" type="pres">
      <dgm:prSet presAssocID="{BC7A3D8F-26AB-4376-92F9-81C304467970}" presName="box" presStyleLbl="node1" presStyleIdx="1" presStyleCnt="4"/>
      <dgm:spPr/>
      <dgm:t>
        <a:bodyPr/>
        <a:lstStyle/>
        <a:p>
          <a:endParaRPr lang="zh-TW" altLang="en-US"/>
        </a:p>
      </dgm:t>
    </dgm:pt>
    <dgm:pt modelId="{5241A6DA-CADC-4C84-BC86-64CC647BECB1}" type="pres">
      <dgm:prSet presAssocID="{BC7A3D8F-26AB-4376-92F9-81C304467970}" presName="img" presStyleLbl="fgImgPlace1" presStyleIdx="1" presStyleCnt="4"/>
      <dgm:spPr/>
    </dgm:pt>
    <dgm:pt modelId="{8328D717-70FB-4DCD-A1D9-1C7EDA0AA2A9}" type="pres">
      <dgm:prSet presAssocID="{BC7A3D8F-26AB-4376-92F9-81C304467970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29ADE6A-8FF6-454E-B119-55E1A48B68D6}" type="pres">
      <dgm:prSet presAssocID="{1685568B-1D0C-4E41-BFBC-11AED2078921}" presName="spacer" presStyleCnt="0"/>
      <dgm:spPr/>
    </dgm:pt>
    <dgm:pt modelId="{0FCE9571-C0D7-4E06-BEE3-581C32BC4FC1}" type="pres">
      <dgm:prSet presAssocID="{3751D7EF-9CC3-4B4A-A0C9-06C59BDF26A2}" presName="comp" presStyleCnt="0"/>
      <dgm:spPr/>
    </dgm:pt>
    <dgm:pt modelId="{6E6B4BC0-F4B7-4992-BD4D-A7CA044BC970}" type="pres">
      <dgm:prSet presAssocID="{3751D7EF-9CC3-4B4A-A0C9-06C59BDF26A2}" presName="box" presStyleLbl="node1" presStyleIdx="2" presStyleCnt="4"/>
      <dgm:spPr/>
      <dgm:t>
        <a:bodyPr/>
        <a:lstStyle/>
        <a:p>
          <a:endParaRPr lang="zh-TW" altLang="en-US"/>
        </a:p>
      </dgm:t>
    </dgm:pt>
    <dgm:pt modelId="{CFBD097B-42F1-4D31-B1B1-FD71D6B15F57}" type="pres">
      <dgm:prSet presAssocID="{3751D7EF-9CC3-4B4A-A0C9-06C59BDF26A2}" presName="img" presStyleLbl="fgImgPlace1" presStyleIdx="2" presStyleCnt="4"/>
      <dgm:spPr/>
    </dgm:pt>
    <dgm:pt modelId="{F63AFB49-BC55-44E4-843D-4583F6B7E9A1}" type="pres">
      <dgm:prSet presAssocID="{3751D7EF-9CC3-4B4A-A0C9-06C59BDF26A2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0F9758-B552-4427-9176-F0B8B65DAAC8}" type="pres">
      <dgm:prSet presAssocID="{9C896DA3-E136-48BC-8280-6FA45FB28D0F}" presName="spacer" presStyleCnt="0"/>
      <dgm:spPr/>
    </dgm:pt>
    <dgm:pt modelId="{CFA92FCE-DFDC-4F0E-A8F2-244F56196702}" type="pres">
      <dgm:prSet presAssocID="{85EB69D8-11F3-46BF-9761-EB60BA9813D9}" presName="comp" presStyleCnt="0"/>
      <dgm:spPr/>
    </dgm:pt>
    <dgm:pt modelId="{28DBF510-3E9B-44D0-A536-B6B6ECB96498}" type="pres">
      <dgm:prSet presAssocID="{85EB69D8-11F3-46BF-9761-EB60BA9813D9}" presName="box" presStyleLbl="node1" presStyleIdx="3" presStyleCnt="4"/>
      <dgm:spPr/>
      <dgm:t>
        <a:bodyPr/>
        <a:lstStyle/>
        <a:p>
          <a:endParaRPr lang="zh-TW" altLang="en-US"/>
        </a:p>
      </dgm:t>
    </dgm:pt>
    <dgm:pt modelId="{CD29E213-4D42-4D65-99E1-C902CA027927}" type="pres">
      <dgm:prSet presAssocID="{85EB69D8-11F3-46BF-9761-EB60BA9813D9}" presName="img" presStyleLbl="fgImgPlace1" presStyleIdx="3" presStyleCnt="4"/>
      <dgm:spPr/>
    </dgm:pt>
    <dgm:pt modelId="{7DAFAFCD-3FEB-44C1-A40A-7647B651C29B}" type="pres">
      <dgm:prSet presAssocID="{85EB69D8-11F3-46BF-9761-EB60BA9813D9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FBE1C5B-3199-42E5-82F3-520F59EFA2A6}" type="presOf" srcId="{D462EB3A-0A76-4E82-8439-65A10AC623D6}" destId="{40011E98-6E06-4F9B-B696-A412B2F24ECF}" srcOrd="1" destOrd="0" presId="urn:microsoft.com/office/officeart/2005/8/layout/vList4#1"/>
    <dgm:cxn modelId="{D0D5FC4D-D4B9-4EAC-A8A5-B82856782ACC}" srcId="{AF098EA4-A5C5-4228-BAF5-5E073ABFCE92}" destId="{85EB69D8-11F3-46BF-9761-EB60BA9813D9}" srcOrd="3" destOrd="0" parTransId="{5D17450C-5655-4C9D-8585-1758E5E58A3A}" sibTransId="{7626FD0B-DB26-41EC-A330-42CBFC603B0A}"/>
    <dgm:cxn modelId="{630D636B-1080-48F3-8E83-DECBCDEC9A2C}" srcId="{AF098EA4-A5C5-4228-BAF5-5E073ABFCE92}" destId="{3751D7EF-9CC3-4B4A-A0C9-06C59BDF26A2}" srcOrd="2" destOrd="0" parTransId="{3B4D74F8-63D3-4315-B847-F640B2DB637F}" sibTransId="{9C896DA3-E136-48BC-8280-6FA45FB28D0F}"/>
    <dgm:cxn modelId="{390A1AFC-29F7-4B8F-B417-3DC105B7B194}" type="presOf" srcId="{3751D7EF-9CC3-4B4A-A0C9-06C59BDF26A2}" destId="{6E6B4BC0-F4B7-4992-BD4D-A7CA044BC970}" srcOrd="0" destOrd="0" presId="urn:microsoft.com/office/officeart/2005/8/layout/vList4#1"/>
    <dgm:cxn modelId="{DA370CF5-25A3-4ED2-B15D-2AA0BB8FBC6F}" srcId="{AF098EA4-A5C5-4228-BAF5-5E073ABFCE92}" destId="{D462EB3A-0A76-4E82-8439-65A10AC623D6}" srcOrd="0" destOrd="0" parTransId="{B24A914F-A153-4A9E-BA63-E76C46B2FC25}" sibTransId="{7D75D908-CDF4-4F4A-B3AC-10E6C626CA00}"/>
    <dgm:cxn modelId="{D01A67B7-189A-4EB5-9E76-06538A370F75}" srcId="{AF098EA4-A5C5-4228-BAF5-5E073ABFCE92}" destId="{BC7A3D8F-26AB-4376-92F9-81C304467970}" srcOrd="1" destOrd="0" parTransId="{FF90C7C2-E9EF-4748-8910-BA66FA9A5492}" sibTransId="{1685568B-1D0C-4E41-BFBC-11AED2078921}"/>
    <dgm:cxn modelId="{41E78E72-9ED4-4F5D-9B15-0B8027111759}" type="presOf" srcId="{85EB69D8-11F3-46BF-9761-EB60BA9813D9}" destId="{7DAFAFCD-3FEB-44C1-A40A-7647B651C29B}" srcOrd="1" destOrd="0" presId="urn:microsoft.com/office/officeart/2005/8/layout/vList4#1"/>
    <dgm:cxn modelId="{B0E75A64-F5FB-4476-B9A4-00C0F7A200CA}" type="presOf" srcId="{85EB69D8-11F3-46BF-9761-EB60BA9813D9}" destId="{28DBF510-3E9B-44D0-A536-B6B6ECB96498}" srcOrd="0" destOrd="0" presId="urn:microsoft.com/office/officeart/2005/8/layout/vList4#1"/>
    <dgm:cxn modelId="{34805B77-1140-41CF-9AD5-E9F76359C1A8}" type="presOf" srcId="{D462EB3A-0A76-4E82-8439-65A10AC623D6}" destId="{C58F2978-A977-46D7-B16A-B70ECB048026}" srcOrd="0" destOrd="0" presId="urn:microsoft.com/office/officeart/2005/8/layout/vList4#1"/>
    <dgm:cxn modelId="{1CCF88EA-3098-4A98-A507-5ADFF402E85F}" type="presOf" srcId="{3751D7EF-9CC3-4B4A-A0C9-06C59BDF26A2}" destId="{F63AFB49-BC55-44E4-843D-4583F6B7E9A1}" srcOrd="1" destOrd="0" presId="urn:microsoft.com/office/officeart/2005/8/layout/vList4#1"/>
    <dgm:cxn modelId="{3CB22D87-C7D3-45E5-9481-44DA74ECD7B5}" type="presOf" srcId="{BC7A3D8F-26AB-4376-92F9-81C304467970}" destId="{7BF977E9-A429-436E-975B-4A798F07F848}" srcOrd="0" destOrd="0" presId="urn:microsoft.com/office/officeart/2005/8/layout/vList4#1"/>
    <dgm:cxn modelId="{75036092-528E-40D2-9EBA-CA5C6447879D}" type="presOf" srcId="{AF098EA4-A5C5-4228-BAF5-5E073ABFCE92}" destId="{B5312BBB-E502-4F35-A013-AE1DEE3DD8A5}" srcOrd="0" destOrd="0" presId="urn:microsoft.com/office/officeart/2005/8/layout/vList4#1"/>
    <dgm:cxn modelId="{820FD16E-E9C4-412D-8F2A-1A189288C36F}" type="presOf" srcId="{BC7A3D8F-26AB-4376-92F9-81C304467970}" destId="{8328D717-70FB-4DCD-A1D9-1C7EDA0AA2A9}" srcOrd="1" destOrd="0" presId="urn:microsoft.com/office/officeart/2005/8/layout/vList4#1"/>
    <dgm:cxn modelId="{FA641665-1CB9-4CB5-8B73-F3B4600683DE}" type="presParOf" srcId="{B5312BBB-E502-4F35-A013-AE1DEE3DD8A5}" destId="{1751478A-257B-4C08-8C15-7BF071F9CAC0}" srcOrd="0" destOrd="0" presId="urn:microsoft.com/office/officeart/2005/8/layout/vList4#1"/>
    <dgm:cxn modelId="{E1543F32-5DDF-47D1-9420-D5A4756AF389}" type="presParOf" srcId="{1751478A-257B-4C08-8C15-7BF071F9CAC0}" destId="{C58F2978-A977-46D7-B16A-B70ECB048026}" srcOrd="0" destOrd="0" presId="urn:microsoft.com/office/officeart/2005/8/layout/vList4#1"/>
    <dgm:cxn modelId="{FD27548F-F8E7-443F-8623-19D95DD82A92}" type="presParOf" srcId="{1751478A-257B-4C08-8C15-7BF071F9CAC0}" destId="{6C78B117-F554-43B8-8C6C-B8A7DEB9A6AD}" srcOrd="1" destOrd="0" presId="urn:microsoft.com/office/officeart/2005/8/layout/vList4#1"/>
    <dgm:cxn modelId="{63E67704-6A65-407B-9B73-9868081159F6}" type="presParOf" srcId="{1751478A-257B-4C08-8C15-7BF071F9CAC0}" destId="{40011E98-6E06-4F9B-B696-A412B2F24ECF}" srcOrd="2" destOrd="0" presId="urn:microsoft.com/office/officeart/2005/8/layout/vList4#1"/>
    <dgm:cxn modelId="{1CF62BD5-7227-4655-8D8B-4036E1DB7E99}" type="presParOf" srcId="{B5312BBB-E502-4F35-A013-AE1DEE3DD8A5}" destId="{E23DFBD8-FB06-400F-A756-4379E08874FC}" srcOrd="1" destOrd="0" presId="urn:microsoft.com/office/officeart/2005/8/layout/vList4#1"/>
    <dgm:cxn modelId="{7CCD562A-F835-4EA3-95F3-293D1ECC5E9B}" type="presParOf" srcId="{B5312BBB-E502-4F35-A013-AE1DEE3DD8A5}" destId="{AD203E13-27CA-47C5-A060-7A07D5E3DF97}" srcOrd="2" destOrd="0" presId="urn:microsoft.com/office/officeart/2005/8/layout/vList4#1"/>
    <dgm:cxn modelId="{84AB151C-6E99-4439-88B3-5BAE4E620368}" type="presParOf" srcId="{AD203E13-27CA-47C5-A060-7A07D5E3DF97}" destId="{7BF977E9-A429-436E-975B-4A798F07F848}" srcOrd="0" destOrd="0" presId="urn:microsoft.com/office/officeart/2005/8/layout/vList4#1"/>
    <dgm:cxn modelId="{97E0FA15-90E9-4B8B-81AF-72F026D5BFC4}" type="presParOf" srcId="{AD203E13-27CA-47C5-A060-7A07D5E3DF97}" destId="{5241A6DA-CADC-4C84-BC86-64CC647BECB1}" srcOrd="1" destOrd="0" presId="urn:microsoft.com/office/officeart/2005/8/layout/vList4#1"/>
    <dgm:cxn modelId="{BE2122D7-8571-4597-982F-BD5C66E0CE0B}" type="presParOf" srcId="{AD203E13-27CA-47C5-A060-7A07D5E3DF97}" destId="{8328D717-70FB-4DCD-A1D9-1C7EDA0AA2A9}" srcOrd="2" destOrd="0" presId="urn:microsoft.com/office/officeart/2005/8/layout/vList4#1"/>
    <dgm:cxn modelId="{DD4CCB11-D9F7-4C5F-A377-37BE164CD3A8}" type="presParOf" srcId="{B5312BBB-E502-4F35-A013-AE1DEE3DD8A5}" destId="{629ADE6A-8FF6-454E-B119-55E1A48B68D6}" srcOrd="3" destOrd="0" presId="urn:microsoft.com/office/officeart/2005/8/layout/vList4#1"/>
    <dgm:cxn modelId="{11352C48-6D6A-476E-962A-051C8F3A663C}" type="presParOf" srcId="{B5312BBB-E502-4F35-A013-AE1DEE3DD8A5}" destId="{0FCE9571-C0D7-4E06-BEE3-581C32BC4FC1}" srcOrd="4" destOrd="0" presId="urn:microsoft.com/office/officeart/2005/8/layout/vList4#1"/>
    <dgm:cxn modelId="{0767E99E-9FFD-4C2F-B964-5313B1AC9C31}" type="presParOf" srcId="{0FCE9571-C0D7-4E06-BEE3-581C32BC4FC1}" destId="{6E6B4BC0-F4B7-4992-BD4D-A7CA044BC970}" srcOrd="0" destOrd="0" presId="urn:microsoft.com/office/officeart/2005/8/layout/vList4#1"/>
    <dgm:cxn modelId="{809CC008-6F5A-42CA-AE6E-E0120438D3D9}" type="presParOf" srcId="{0FCE9571-C0D7-4E06-BEE3-581C32BC4FC1}" destId="{CFBD097B-42F1-4D31-B1B1-FD71D6B15F57}" srcOrd="1" destOrd="0" presId="urn:microsoft.com/office/officeart/2005/8/layout/vList4#1"/>
    <dgm:cxn modelId="{1ED39FAB-C7E5-4E2B-A46A-45C7818929E3}" type="presParOf" srcId="{0FCE9571-C0D7-4E06-BEE3-581C32BC4FC1}" destId="{F63AFB49-BC55-44E4-843D-4583F6B7E9A1}" srcOrd="2" destOrd="0" presId="urn:microsoft.com/office/officeart/2005/8/layout/vList4#1"/>
    <dgm:cxn modelId="{CD435524-7531-41ED-A366-259AC4885DB1}" type="presParOf" srcId="{B5312BBB-E502-4F35-A013-AE1DEE3DD8A5}" destId="{3C0F9758-B552-4427-9176-F0B8B65DAAC8}" srcOrd="5" destOrd="0" presId="urn:microsoft.com/office/officeart/2005/8/layout/vList4#1"/>
    <dgm:cxn modelId="{80F460C6-2AF4-4C43-97F8-3112D28223C2}" type="presParOf" srcId="{B5312BBB-E502-4F35-A013-AE1DEE3DD8A5}" destId="{CFA92FCE-DFDC-4F0E-A8F2-244F56196702}" srcOrd="6" destOrd="0" presId="urn:microsoft.com/office/officeart/2005/8/layout/vList4#1"/>
    <dgm:cxn modelId="{13343231-0F71-411C-ADAC-C921896FEBB3}" type="presParOf" srcId="{CFA92FCE-DFDC-4F0E-A8F2-244F56196702}" destId="{28DBF510-3E9B-44D0-A536-B6B6ECB96498}" srcOrd="0" destOrd="0" presId="urn:microsoft.com/office/officeart/2005/8/layout/vList4#1"/>
    <dgm:cxn modelId="{4DABBE0E-2DD0-4C69-9BC2-12964FAA5B3E}" type="presParOf" srcId="{CFA92FCE-DFDC-4F0E-A8F2-244F56196702}" destId="{CD29E213-4D42-4D65-99E1-C902CA027927}" srcOrd="1" destOrd="0" presId="urn:microsoft.com/office/officeart/2005/8/layout/vList4#1"/>
    <dgm:cxn modelId="{82380A76-6B1B-4E8E-9612-1EB429366D3B}" type="presParOf" srcId="{CFA92FCE-DFDC-4F0E-A8F2-244F56196702}" destId="{7DAFAFCD-3FEB-44C1-A40A-7647B651C29B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71CD0E-615A-486B-B089-08902A8511E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2E88ABFC-12F4-492E-927F-3C1B5522633F}">
      <dgm:prSet phldrT="[文字]" custT="1"/>
      <dgm:spPr/>
      <dgm:t>
        <a:bodyPr/>
        <a:lstStyle/>
        <a:p>
          <a:pPr marL="625475" indent="0"/>
          <a:r>
            <a:rPr lang="zh-TW" altLang="en-US" sz="300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rPr>
            <a:t>客製化程度高</a:t>
          </a:r>
          <a:r>
            <a:rPr lang="en-US" altLang="zh-TW" sz="30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30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多樣少量</a:t>
          </a:r>
          <a:r>
            <a:rPr lang="en-US" altLang="zh-TW" sz="30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)</a:t>
          </a:r>
          <a:r>
            <a:rPr lang="zh-TW" altLang="en-US" sz="300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rPr>
            <a:t>，毛利高</a:t>
          </a:r>
          <a:endParaRPr lang="zh-TW" altLang="en-US" sz="3000" dirty="0">
            <a:latin typeface="微軟正黑體" pitchFamily="34" charset="-120"/>
            <a:ea typeface="微軟正黑體" pitchFamily="34" charset="-120"/>
          </a:endParaRPr>
        </a:p>
      </dgm:t>
    </dgm:pt>
    <dgm:pt modelId="{43A874BE-D259-4E73-AB50-B9EFAE336227}" type="parTrans" cxnId="{7E803427-762B-4A93-B25F-B52B275BBD62}">
      <dgm:prSet/>
      <dgm:spPr/>
      <dgm:t>
        <a:bodyPr/>
        <a:lstStyle/>
        <a:p>
          <a:endParaRPr lang="zh-TW" altLang="en-US" sz="3000"/>
        </a:p>
      </dgm:t>
    </dgm:pt>
    <dgm:pt modelId="{9B01E33E-A05F-4560-9A38-A8E9A973B626}" type="sibTrans" cxnId="{7E803427-762B-4A93-B25F-B52B275BBD62}">
      <dgm:prSet/>
      <dgm:spPr/>
      <dgm:t>
        <a:bodyPr/>
        <a:lstStyle/>
        <a:p>
          <a:endParaRPr lang="zh-TW" altLang="en-US" sz="3000"/>
        </a:p>
      </dgm:t>
    </dgm:pt>
    <dgm:pt modelId="{20E78CF5-F155-46E0-994C-20547F6D213A}">
      <dgm:prSet phldrT="[文字]" custT="1"/>
      <dgm:spPr/>
      <dgm:t>
        <a:bodyPr/>
        <a:lstStyle/>
        <a:p>
          <a:pPr marL="625475" indent="0"/>
          <a:r>
            <a:rPr lang="zh-TW" altLang="en-US" sz="300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rPr>
            <a:t>長期供貨</a:t>
          </a:r>
          <a:r>
            <a:rPr lang="en-US" altLang="zh-TW" sz="30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(5-7</a:t>
          </a:r>
          <a:r>
            <a:rPr lang="zh-TW" altLang="en-US" sz="30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年</a:t>
          </a:r>
          <a:r>
            <a:rPr lang="en-US" altLang="zh-TW" sz="30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)</a:t>
          </a:r>
        </a:p>
      </dgm:t>
    </dgm:pt>
    <dgm:pt modelId="{83E74555-D5F0-4C04-AB48-0140C3AE80D6}" type="parTrans" cxnId="{5B05D02B-37B4-463C-A4D9-1725295AA4B7}">
      <dgm:prSet/>
      <dgm:spPr/>
      <dgm:t>
        <a:bodyPr/>
        <a:lstStyle/>
        <a:p>
          <a:endParaRPr lang="zh-TW" altLang="en-US" sz="3000"/>
        </a:p>
      </dgm:t>
    </dgm:pt>
    <dgm:pt modelId="{79CE4093-02CA-4CDA-860F-59E562BA9532}" type="sibTrans" cxnId="{5B05D02B-37B4-463C-A4D9-1725295AA4B7}">
      <dgm:prSet/>
      <dgm:spPr/>
      <dgm:t>
        <a:bodyPr/>
        <a:lstStyle/>
        <a:p>
          <a:endParaRPr lang="zh-TW" altLang="en-US" sz="3000"/>
        </a:p>
      </dgm:t>
    </dgm:pt>
    <dgm:pt modelId="{AD41C52D-1D12-4415-8240-663A584C761A}">
      <dgm:prSet custT="1"/>
      <dgm:spPr/>
      <dgm:t>
        <a:bodyPr/>
        <a:lstStyle/>
        <a:p>
          <a:pPr marL="625475" indent="0"/>
          <a:r>
            <a:rPr lang="zh-TW" altLang="en-US" sz="300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rPr>
            <a:t>提供強大的技術支援與服務</a:t>
          </a:r>
          <a:endParaRPr lang="en-US" altLang="zh-TW" sz="30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175E2525-B364-424A-88CB-7542F811BA86}" type="parTrans" cxnId="{1F745132-E02D-4DD9-A508-85BC2C05CD6D}">
      <dgm:prSet/>
      <dgm:spPr/>
      <dgm:t>
        <a:bodyPr/>
        <a:lstStyle/>
        <a:p>
          <a:endParaRPr lang="zh-TW" altLang="en-US" sz="3000"/>
        </a:p>
      </dgm:t>
    </dgm:pt>
    <dgm:pt modelId="{6A4453C7-B075-42D4-BC70-40320E4DB48B}" type="sibTrans" cxnId="{1F745132-E02D-4DD9-A508-85BC2C05CD6D}">
      <dgm:prSet/>
      <dgm:spPr/>
      <dgm:t>
        <a:bodyPr/>
        <a:lstStyle/>
        <a:p>
          <a:endParaRPr lang="zh-TW" altLang="en-US" sz="3000"/>
        </a:p>
      </dgm:t>
    </dgm:pt>
    <dgm:pt modelId="{3F432F02-69D6-410F-8902-AD7874C981D8}">
      <dgm:prSet custT="1"/>
      <dgm:spPr/>
      <dgm:t>
        <a:bodyPr/>
        <a:lstStyle/>
        <a:p>
          <a:pPr marL="625475" indent="0"/>
          <a:r>
            <a:rPr lang="zh-TW" altLang="en-US" sz="300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rPr>
            <a:t>產品應用領域多元</a:t>
          </a:r>
          <a:r>
            <a:rPr lang="en-US" altLang="zh-TW" sz="30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30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新技術</a:t>
          </a:r>
          <a:r>
            <a:rPr lang="en-US" altLang="zh-TW" sz="30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30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新市場</a:t>
          </a:r>
          <a:r>
            <a:rPr lang="en-US" altLang="zh-TW" sz="30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30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新應用</a:t>
          </a:r>
          <a:r>
            <a:rPr lang="en-US" altLang="zh-TW" sz="30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)</a:t>
          </a:r>
        </a:p>
      </dgm:t>
    </dgm:pt>
    <dgm:pt modelId="{C1E4CF7B-4DFA-4475-AD43-588BFC138E36}" type="parTrans" cxnId="{D0772328-AB96-44FB-B43E-F4B2EB8A994C}">
      <dgm:prSet/>
      <dgm:spPr/>
      <dgm:t>
        <a:bodyPr/>
        <a:lstStyle/>
        <a:p>
          <a:endParaRPr lang="zh-TW" altLang="en-US" sz="3000"/>
        </a:p>
      </dgm:t>
    </dgm:pt>
    <dgm:pt modelId="{8720BBA0-C0E4-4F55-B223-D77977AE3D12}" type="sibTrans" cxnId="{D0772328-AB96-44FB-B43E-F4B2EB8A994C}">
      <dgm:prSet/>
      <dgm:spPr/>
      <dgm:t>
        <a:bodyPr/>
        <a:lstStyle/>
        <a:p>
          <a:endParaRPr lang="zh-TW" altLang="en-US" sz="3000"/>
        </a:p>
      </dgm:t>
    </dgm:pt>
    <dgm:pt modelId="{866C4CAD-5318-4025-A7EF-A8549403E470}">
      <dgm:prSet custT="1"/>
      <dgm:spPr/>
      <dgm:t>
        <a:bodyPr/>
        <a:lstStyle/>
        <a:p>
          <a:pPr marL="625475" indent="0"/>
          <a:r>
            <a:rPr lang="zh-TW" altLang="en-US" sz="300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rPr>
            <a:t>多採間接銷售模式 </a:t>
          </a:r>
          <a:endParaRPr lang="en-US" altLang="zh-TW" sz="30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A8786E5-E0C4-4C3D-961B-87D990C8F60A}" type="parTrans" cxnId="{F75CD9A9-A8C7-415F-A08E-4DB8500D6118}">
      <dgm:prSet/>
      <dgm:spPr/>
      <dgm:t>
        <a:bodyPr/>
        <a:lstStyle/>
        <a:p>
          <a:endParaRPr lang="zh-TW" altLang="en-US" sz="3000"/>
        </a:p>
      </dgm:t>
    </dgm:pt>
    <dgm:pt modelId="{C5C40A7D-68FE-4389-BE7F-A538E592C183}" type="sibTrans" cxnId="{F75CD9A9-A8C7-415F-A08E-4DB8500D6118}">
      <dgm:prSet/>
      <dgm:spPr/>
      <dgm:t>
        <a:bodyPr/>
        <a:lstStyle/>
        <a:p>
          <a:endParaRPr lang="zh-TW" altLang="en-US" sz="3000"/>
        </a:p>
      </dgm:t>
    </dgm:pt>
    <dgm:pt modelId="{A6B40637-D912-4CF6-BCFB-F1824B38A146}" type="pres">
      <dgm:prSet presAssocID="{EC71CD0E-615A-486B-B089-08902A8511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D3ADBB6-C3CC-4F1B-A6B8-0305A277E129}" type="pres">
      <dgm:prSet presAssocID="{2E88ABFC-12F4-492E-927F-3C1B5522633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38C60A-A0E2-4F14-968F-0C7C856653FF}" type="pres">
      <dgm:prSet presAssocID="{9B01E33E-A05F-4560-9A38-A8E9A973B626}" presName="spacer" presStyleCnt="0"/>
      <dgm:spPr/>
    </dgm:pt>
    <dgm:pt modelId="{029C39C6-AA6C-4ABF-A6E6-FB24EDC8D8CC}" type="pres">
      <dgm:prSet presAssocID="{20E78CF5-F155-46E0-994C-20547F6D213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3CF63AA-54BA-4BAB-B00D-63FCFCC8146B}" type="pres">
      <dgm:prSet presAssocID="{79CE4093-02CA-4CDA-860F-59E562BA9532}" presName="spacer" presStyleCnt="0"/>
      <dgm:spPr/>
    </dgm:pt>
    <dgm:pt modelId="{A01327F1-7348-446E-9184-22B36BE52097}" type="pres">
      <dgm:prSet presAssocID="{AD41C52D-1D12-4415-8240-663A584C761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1F73B2-5294-4DFF-9222-7F53DE786FE5}" type="pres">
      <dgm:prSet presAssocID="{6A4453C7-B075-42D4-BC70-40320E4DB48B}" presName="spacer" presStyleCnt="0"/>
      <dgm:spPr/>
    </dgm:pt>
    <dgm:pt modelId="{45002F59-A15C-407D-81DB-4E9CE1B96E76}" type="pres">
      <dgm:prSet presAssocID="{3F432F02-69D6-410F-8902-AD7874C981D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60F1A9-FA00-41B3-AC1B-B1E4B60507B5}" type="pres">
      <dgm:prSet presAssocID="{8720BBA0-C0E4-4F55-B223-D77977AE3D12}" presName="spacer" presStyleCnt="0"/>
      <dgm:spPr/>
    </dgm:pt>
    <dgm:pt modelId="{E92D1022-4425-4E07-BCDA-DB2EC0DCC76C}" type="pres">
      <dgm:prSet presAssocID="{866C4CAD-5318-4025-A7EF-A8549403E47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0772328-AB96-44FB-B43E-F4B2EB8A994C}" srcId="{EC71CD0E-615A-486B-B089-08902A8511E2}" destId="{3F432F02-69D6-410F-8902-AD7874C981D8}" srcOrd="3" destOrd="0" parTransId="{C1E4CF7B-4DFA-4475-AD43-588BFC138E36}" sibTransId="{8720BBA0-C0E4-4F55-B223-D77977AE3D12}"/>
    <dgm:cxn modelId="{3F4157EF-3573-4534-A7C7-C8BF6F167428}" type="presOf" srcId="{EC71CD0E-615A-486B-B089-08902A8511E2}" destId="{A6B40637-D912-4CF6-BCFB-F1824B38A146}" srcOrd="0" destOrd="0" presId="urn:microsoft.com/office/officeart/2005/8/layout/vList2"/>
    <dgm:cxn modelId="{EA8C324E-E22F-4195-9175-30397C8FC006}" type="presOf" srcId="{20E78CF5-F155-46E0-994C-20547F6D213A}" destId="{029C39C6-AA6C-4ABF-A6E6-FB24EDC8D8CC}" srcOrd="0" destOrd="0" presId="urn:microsoft.com/office/officeart/2005/8/layout/vList2"/>
    <dgm:cxn modelId="{A45C8A43-74CB-4A04-9E04-F23195C8FD87}" type="presOf" srcId="{2E88ABFC-12F4-492E-927F-3C1B5522633F}" destId="{5D3ADBB6-C3CC-4F1B-A6B8-0305A277E129}" srcOrd="0" destOrd="0" presId="urn:microsoft.com/office/officeart/2005/8/layout/vList2"/>
    <dgm:cxn modelId="{CD1B2B53-A3E1-4E42-B184-1142B2E49E46}" type="presOf" srcId="{AD41C52D-1D12-4415-8240-663A584C761A}" destId="{A01327F1-7348-446E-9184-22B36BE52097}" srcOrd="0" destOrd="0" presId="urn:microsoft.com/office/officeart/2005/8/layout/vList2"/>
    <dgm:cxn modelId="{7E803427-762B-4A93-B25F-B52B275BBD62}" srcId="{EC71CD0E-615A-486B-B089-08902A8511E2}" destId="{2E88ABFC-12F4-492E-927F-3C1B5522633F}" srcOrd="0" destOrd="0" parTransId="{43A874BE-D259-4E73-AB50-B9EFAE336227}" sibTransId="{9B01E33E-A05F-4560-9A38-A8E9A973B626}"/>
    <dgm:cxn modelId="{1F745132-E02D-4DD9-A508-85BC2C05CD6D}" srcId="{EC71CD0E-615A-486B-B089-08902A8511E2}" destId="{AD41C52D-1D12-4415-8240-663A584C761A}" srcOrd="2" destOrd="0" parTransId="{175E2525-B364-424A-88CB-7542F811BA86}" sibTransId="{6A4453C7-B075-42D4-BC70-40320E4DB48B}"/>
    <dgm:cxn modelId="{F75CD9A9-A8C7-415F-A08E-4DB8500D6118}" srcId="{EC71CD0E-615A-486B-B089-08902A8511E2}" destId="{866C4CAD-5318-4025-A7EF-A8549403E470}" srcOrd="4" destOrd="0" parTransId="{7A8786E5-E0C4-4C3D-961B-87D990C8F60A}" sibTransId="{C5C40A7D-68FE-4389-BE7F-A538E592C183}"/>
    <dgm:cxn modelId="{5B05D02B-37B4-463C-A4D9-1725295AA4B7}" srcId="{EC71CD0E-615A-486B-B089-08902A8511E2}" destId="{20E78CF5-F155-46E0-994C-20547F6D213A}" srcOrd="1" destOrd="0" parTransId="{83E74555-D5F0-4C04-AB48-0140C3AE80D6}" sibTransId="{79CE4093-02CA-4CDA-860F-59E562BA9532}"/>
    <dgm:cxn modelId="{D76A0353-06B9-4940-9F6C-0A2D3F297460}" type="presOf" srcId="{866C4CAD-5318-4025-A7EF-A8549403E470}" destId="{E92D1022-4425-4E07-BCDA-DB2EC0DCC76C}" srcOrd="0" destOrd="0" presId="urn:microsoft.com/office/officeart/2005/8/layout/vList2"/>
    <dgm:cxn modelId="{922F0762-2571-410C-8B29-A6F53C5AC660}" type="presOf" srcId="{3F432F02-69D6-410F-8902-AD7874C981D8}" destId="{45002F59-A15C-407D-81DB-4E9CE1B96E76}" srcOrd="0" destOrd="0" presId="urn:microsoft.com/office/officeart/2005/8/layout/vList2"/>
    <dgm:cxn modelId="{0340BC5A-654E-469A-AE99-B2E29C21680C}" type="presParOf" srcId="{A6B40637-D912-4CF6-BCFB-F1824B38A146}" destId="{5D3ADBB6-C3CC-4F1B-A6B8-0305A277E129}" srcOrd="0" destOrd="0" presId="urn:microsoft.com/office/officeart/2005/8/layout/vList2"/>
    <dgm:cxn modelId="{9F6F7FAE-5015-4994-A3BA-E1354EBA1382}" type="presParOf" srcId="{A6B40637-D912-4CF6-BCFB-F1824B38A146}" destId="{D638C60A-A0E2-4F14-968F-0C7C856653FF}" srcOrd="1" destOrd="0" presId="urn:microsoft.com/office/officeart/2005/8/layout/vList2"/>
    <dgm:cxn modelId="{601128CE-3DFA-4DA5-B2F4-5141C418427C}" type="presParOf" srcId="{A6B40637-D912-4CF6-BCFB-F1824B38A146}" destId="{029C39C6-AA6C-4ABF-A6E6-FB24EDC8D8CC}" srcOrd="2" destOrd="0" presId="urn:microsoft.com/office/officeart/2005/8/layout/vList2"/>
    <dgm:cxn modelId="{3DE30F28-E5A5-4FA1-9A70-4644E454C136}" type="presParOf" srcId="{A6B40637-D912-4CF6-BCFB-F1824B38A146}" destId="{F3CF63AA-54BA-4BAB-B00D-63FCFCC8146B}" srcOrd="3" destOrd="0" presId="urn:microsoft.com/office/officeart/2005/8/layout/vList2"/>
    <dgm:cxn modelId="{2E6E696A-FCA6-4859-BC33-7187852130A8}" type="presParOf" srcId="{A6B40637-D912-4CF6-BCFB-F1824B38A146}" destId="{A01327F1-7348-446E-9184-22B36BE52097}" srcOrd="4" destOrd="0" presId="urn:microsoft.com/office/officeart/2005/8/layout/vList2"/>
    <dgm:cxn modelId="{8B04C535-631C-43C2-A03A-98704BE4C731}" type="presParOf" srcId="{A6B40637-D912-4CF6-BCFB-F1824B38A146}" destId="{081F73B2-5294-4DFF-9222-7F53DE786FE5}" srcOrd="5" destOrd="0" presId="urn:microsoft.com/office/officeart/2005/8/layout/vList2"/>
    <dgm:cxn modelId="{74062864-766C-40E6-B277-3CC78B78BBB5}" type="presParOf" srcId="{A6B40637-D912-4CF6-BCFB-F1824B38A146}" destId="{45002F59-A15C-407D-81DB-4E9CE1B96E76}" srcOrd="6" destOrd="0" presId="urn:microsoft.com/office/officeart/2005/8/layout/vList2"/>
    <dgm:cxn modelId="{A373ED1F-172B-4718-B0B0-8D9A1997686C}" type="presParOf" srcId="{A6B40637-D912-4CF6-BCFB-F1824B38A146}" destId="{9660F1A9-FA00-41B3-AC1B-B1E4B60507B5}" srcOrd="7" destOrd="0" presId="urn:microsoft.com/office/officeart/2005/8/layout/vList2"/>
    <dgm:cxn modelId="{E5D5C248-FC79-4D20-A708-16D9F82A7ACE}" type="presParOf" srcId="{A6B40637-D912-4CF6-BCFB-F1824B38A146}" destId="{E92D1022-4425-4E07-BCDA-DB2EC0DCC76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FDAF52-B74E-44C1-AF3C-F38B0ABE762E}" type="doc">
      <dgm:prSet loTypeId="urn:microsoft.com/office/officeart/2005/8/layout/vList3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456B40D1-28BE-4134-95E3-4C5F32C96AF6}">
      <dgm:prSet phldrT="[文字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TW" altLang="en-US" sz="4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自有研發團隊</a:t>
          </a:r>
          <a:endParaRPr lang="zh-TW" altLang="en-US" sz="44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511593F-218B-4A9D-A029-2920639F1A4D}" type="parTrans" cxnId="{8C507516-2B0F-45EE-89A5-17C61057F4F1}">
      <dgm:prSet/>
      <dgm:spPr/>
      <dgm:t>
        <a:bodyPr/>
        <a:lstStyle/>
        <a:p>
          <a:endParaRPr lang="zh-TW" altLang="en-US" sz="4400" b="1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14434531-7141-4A44-94B7-AA43D91897BC}" type="sibTrans" cxnId="{8C507516-2B0F-45EE-89A5-17C61057F4F1}">
      <dgm:prSet/>
      <dgm:spPr/>
      <dgm:t>
        <a:bodyPr/>
        <a:lstStyle/>
        <a:p>
          <a:endParaRPr lang="zh-TW" altLang="en-US" sz="4400" b="1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6474F173-864F-4A3E-ACF7-2191A78A694E}">
      <dgm:prSet phldrT="[文字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TW" altLang="en-US" sz="4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自有生產效能</a:t>
          </a:r>
          <a:endParaRPr lang="zh-TW" altLang="en-US" sz="44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B7DD224-024E-4EDE-8F4E-32DF0318BC88}" type="parTrans" cxnId="{D5EC3475-8DAC-4789-9BCB-D62B8A78FBC3}">
      <dgm:prSet/>
      <dgm:spPr/>
      <dgm:t>
        <a:bodyPr/>
        <a:lstStyle/>
        <a:p>
          <a:endParaRPr lang="zh-TW" altLang="en-US" sz="4400" b="1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CC9621EE-61F0-43E6-B29E-95F2F822546B}" type="sibTrans" cxnId="{D5EC3475-8DAC-4789-9BCB-D62B8A78FBC3}">
      <dgm:prSet/>
      <dgm:spPr/>
      <dgm:t>
        <a:bodyPr/>
        <a:lstStyle/>
        <a:p>
          <a:endParaRPr lang="zh-TW" altLang="en-US" sz="4400" b="1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53C6C9CD-CBC6-4BEE-BAC1-1AA3D20DF459}">
      <dgm:prSet phldrT="[文字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TW" altLang="en-US" sz="4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自有銷售通路</a:t>
          </a:r>
          <a:endParaRPr lang="zh-TW" altLang="en-US" sz="44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D6DE233-F480-4F29-B988-9CDBD4C8CB6B}" type="parTrans" cxnId="{AD648EAF-AAB8-459C-B60C-81794F6CEE9A}">
      <dgm:prSet/>
      <dgm:spPr/>
      <dgm:t>
        <a:bodyPr/>
        <a:lstStyle/>
        <a:p>
          <a:endParaRPr lang="zh-TW" altLang="en-US" sz="4400" b="1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96E0086A-2B75-4993-8C46-85B73AF7DBC2}" type="sibTrans" cxnId="{AD648EAF-AAB8-459C-B60C-81794F6CEE9A}">
      <dgm:prSet/>
      <dgm:spPr/>
      <dgm:t>
        <a:bodyPr/>
        <a:lstStyle/>
        <a:p>
          <a:endParaRPr lang="zh-TW" altLang="en-US" sz="4400" b="1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52AA824E-E050-4F4C-B482-0F17413EB792}">
      <dgm:prSet phldrT="[文字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TW" altLang="en-US" sz="4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取得多項專利</a:t>
          </a:r>
          <a:endParaRPr lang="zh-TW" altLang="en-US" sz="44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AD5AD90-CC93-4C9A-B719-CB211486362A}" type="parTrans" cxnId="{22DB1B3D-515D-4425-9DEF-37E73E9AC6EE}">
      <dgm:prSet/>
      <dgm:spPr/>
      <dgm:t>
        <a:bodyPr/>
        <a:lstStyle/>
        <a:p>
          <a:endParaRPr lang="zh-TW" altLang="en-US" sz="4400" b="1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65123D1A-4896-48FC-8877-954EDBC7C594}" type="sibTrans" cxnId="{22DB1B3D-515D-4425-9DEF-37E73E9AC6EE}">
      <dgm:prSet/>
      <dgm:spPr/>
      <dgm:t>
        <a:bodyPr/>
        <a:lstStyle/>
        <a:p>
          <a:endParaRPr lang="zh-TW" altLang="en-US" sz="4400" b="1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1B4E3983-E91C-4D17-A715-CF456F8B2861}" type="pres">
      <dgm:prSet presAssocID="{09FDAF52-B74E-44C1-AF3C-F38B0ABE762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F389E10-CC8D-441F-9F61-7676B1326866}" type="pres">
      <dgm:prSet presAssocID="{456B40D1-28BE-4134-95E3-4C5F32C96AF6}" presName="composite" presStyleCnt="0"/>
      <dgm:spPr/>
    </dgm:pt>
    <dgm:pt modelId="{9A955276-CC64-4582-8586-44ECDED60F90}" type="pres">
      <dgm:prSet presAssocID="{456B40D1-28BE-4134-95E3-4C5F32C96AF6}" presName="imgShp" presStyleLbl="fgImgPlace1" presStyleIdx="0" presStyleCnt="4" custScaleX="274223" custScaleY="274223" custLinFactNeighborY="5568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zh-TW" altLang="en-US"/>
        </a:p>
      </dgm:t>
    </dgm:pt>
    <dgm:pt modelId="{D0DEE267-821B-47E8-B747-1E249D2DFC9D}" type="pres">
      <dgm:prSet presAssocID="{456B40D1-28BE-4134-95E3-4C5F32C96AF6}" presName="txShp" presStyleLbl="node1" presStyleIdx="0" presStyleCnt="4" custScaleY="239146" custLinFactNeighborY="5568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B2F2DC-FD7F-4D49-9991-9121C7E85075}" type="pres">
      <dgm:prSet presAssocID="{14434531-7141-4A44-94B7-AA43D91897BC}" presName="spacing" presStyleCnt="0"/>
      <dgm:spPr/>
    </dgm:pt>
    <dgm:pt modelId="{58EE2448-7F8C-42C4-8359-43EBFBE0E723}" type="pres">
      <dgm:prSet presAssocID="{6474F173-864F-4A3E-ACF7-2191A78A694E}" presName="composite" presStyleCnt="0"/>
      <dgm:spPr/>
    </dgm:pt>
    <dgm:pt modelId="{07470CAC-5FD4-437B-8C62-AF509291AD76}" type="pres">
      <dgm:prSet presAssocID="{6474F173-864F-4A3E-ACF7-2191A78A694E}" presName="imgShp" presStyleLbl="fgImgPlace1" presStyleIdx="1" presStyleCnt="4" custScaleX="274223" custScaleY="274223" custLinFactNeighborY="25830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05EFE07E-D8D2-4D3F-B0AE-C4C14BE6794D}" type="pres">
      <dgm:prSet presAssocID="{6474F173-864F-4A3E-ACF7-2191A78A694E}" presName="txShp" presStyleLbl="node1" presStyleIdx="1" presStyleCnt="4" custScaleY="239146" custLinFactNeighborY="2583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B1CD83-1FE3-42E7-BA4B-730A438E98B7}" type="pres">
      <dgm:prSet presAssocID="{CC9621EE-61F0-43E6-B29E-95F2F822546B}" presName="spacing" presStyleCnt="0"/>
      <dgm:spPr/>
    </dgm:pt>
    <dgm:pt modelId="{731AEA80-471C-4880-B0EE-0CB63BFA9CF0}" type="pres">
      <dgm:prSet presAssocID="{53C6C9CD-CBC6-4BEE-BAC1-1AA3D20DF459}" presName="composite" presStyleCnt="0"/>
      <dgm:spPr/>
    </dgm:pt>
    <dgm:pt modelId="{F84240BC-CC63-4A1C-85F7-D4A00DF8E5B5}" type="pres">
      <dgm:prSet presAssocID="{53C6C9CD-CBC6-4BEE-BAC1-1AA3D20DF459}" presName="imgShp" presStyleLbl="fgImgPlace1" presStyleIdx="2" presStyleCnt="4" custScaleX="274223" custScaleY="274223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049C45C4-CB35-4F54-B35E-88C8D1711ED4}" type="pres">
      <dgm:prSet presAssocID="{53C6C9CD-CBC6-4BEE-BAC1-1AA3D20DF459}" presName="txShp" presStyleLbl="node1" presStyleIdx="2" presStyleCnt="4" custScaleY="23914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D824A6-0724-4386-8E7D-4C664E362132}" type="pres">
      <dgm:prSet presAssocID="{96E0086A-2B75-4993-8C46-85B73AF7DBC2}" presName="spacing" presStyleCnt="0"/>
      <dgm:spPr/>
    </dgm:pt>
    <dgm:pt modelId="{AD8F048F-67B0-40A4-85B4-8ECD89300AE1}" type="pres">
      <dgm:prSet presAssocID="{52AA824E-E050-4F4C-B482-0F17413EB792}" presName="composite" presStyleCnt="0"/>
      <dgm:spPr/>
    </dgm:pt>
    <dgm:pt modelId="{915EF555-D18D-447A-AB2B-8B2F596F046A}" type="pres">
      <dgm:prSet presAssocID="{52AA824E-E050-4F4C-B482-0F17413EB792}" presName="imgShp" presStyleLbl="fgImgPlace1" presStyleIdx="3" presStyleCnt="4" custScaleX="274223" custScaleY="274223" custLinFactNeighborY="-27451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1B89326E-FB1E-4945-8125-BDDD08B2A5A7}" type="pres">
      <dgm:prSet presAssocID="{52AA824E-E050-4F4C-B482-0F17413EB792}" presName="txShp" presStyleLbl="node1" presStyleIdx="3" presStyleCnt="4" custScaleY="239146" custLinFactNeighborY="-2665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0F856D9-56E6-4B96-BEA3-66227493D41E}" type="presOf" srcId="{52AA824E-E050-4F4C-B482-0F17413EB792}" destId="{1B89326E-FB1E-4945-8125-BDDD08B2A5A7}" srcOrd="0" destOrd="0" presId="urn:microsoft.com/office/officeart/2005/8/layout/vList3#1"/>
    <dgm:cxn modelId="{D5EC3475-8DAC-4789-9BCB-D62B8A78FBC3}" srcId="{09FDAF52-B74E-44C1-AF3C-F38B0ABE762E}" destId="{6474F173-864F-4A3E-ACF7-2191A78A694E}" srcOrd="1" destOrd="0" parTransId="{8B7DD224-024E-4EDE-8F4E-32DF0318BC88}" sibTransId="{CC9621EE-61F0-43E6-B29E-95F2F822546B}"/>
    <dgm:cxn modelId="{AD648EAF-AAB8-459C-B60C-81794F6CEE9A}" srcId="{09FDAF52-B74E-44C1-AF3C-F38B0ABE762E}" destId="{53C6C9CD-CBC6-4BEE-BAC1-1AA3D20DF459}" srcOrd="2" destOrd="0" parTransId="{DD6DE233-F480-4F29-B988-9CDBD4C8CB6B}" sibTransId="{96E0086A-2B75-4993-8C46-85B73AF7DBC2}"/>
    <dgm:cxn modelId="{7F5BCDA1-D266-4ACD-8A09-E9B9C23042C8}" type="presOf" srcId="{09FDAF52-B74E-44C1-AF3C-F38B0ABE762E}" destId="{1B4E3983-E91C-4D17-A715-CF456F8B2861}" srcOrd="0" destOrd="0" presId="urn:microsoft.com/office/officeart/2005/8/layout/vList3#1"/>
    <dgm:cxn modelId="{22DB1B3D-515D-4425-9DEF-37E73E9AC6EE}" srcId="{09FDAF52-B74E-44C1-AF3C-F38B0ABE762E}" destId="{52AA824E-E050-4F4C-B482-0F17413EB792}" srcOrd="3" destOrd="0" parTransId="{1AD5AD90-CC93-4C9A-B719-CB211486362A}" sibTransId="{65123D1A-4896-48FC-8877-954EDBC7C594}"/>
    <dgm:cxn modelId="{8C507516-2B0F-45EE-89A5-17C61057F4F1}" srcId="{09FDAF52-B74E-44C1-AF3C-F38B0ABE762E}" destId="{456B40D1-28BE-4134-95E3-4C5F32C96AF6}" srcOrd="0" destOrd="0" parTransId="{C511593F-218B-4A9D-A029-2920639F1A4D}" sibTransId="{14434531-7141-4A44-94B7-AA43D91897BC}"/>
    <dgm:cxn modelId="{CFE4D4A2-6DF5-4FD1-9015-1978DC002CA7}" type="presOf" srcId="{456B40D1-28BE-4134-95E3-4C5F32C96AF6}" destId="{D0DEE267-821B-47E8-B747-1E249D2DFC9D}" srcOrd="0" destOrd="0" presId="urn:microsoft.com/office/officeart/2005/8/layout/vList3#1"/>
    <dgm:cxn modelId="{60EACE40-0752-4063-BD06-C487504807F3}" type="presOf" srcId="{53C6C9CD-CBC6-4BEE-BAC1-1AA3D20DF459}" destId="{049C45C4-CB35-4F54-B35E-88C8D1711ED4}" srcOrd="0" destOrd="0" presId="urn:microsoft.com/office/officeart/2005/8/layout/vList3#1"/>
    <dgm:cxn modelId="{9051565B-9D73-43FA-92F6-39003C3CECA0}" type="presOf" srcId="{6474F173-864F-4A3E-ACF7-2191A78A694E}" destId="{05EFE07E-D8D2-4D3F-B0AE-C4C14BE6794D}" srcOrd="0" destOrd="0" presId="urn:microsoft.com/office/officeart/2005/8/layout/vList3#1"/>
    <dgm:cxn modelId="{9E97CC25-6022-48E7-A777-16626454B1DB}" type="presParOf" srcId="{1B4E3983-E91C-4D17-A715-CF456F8B2861}" destId="{5F389E10-CC8D-441F-9F61-7676B1326866}" srcOrd="0" destOrd="0" presId="urn:microsoft.com/office/officeart/2005/8/layout/vList3#1"/>
    <dgm:cxn modelId="{97972317-0F24-440E-AD99-354F2E31E2B3}" type="presParOf" srcId="{5F389E10-CC8D-441F-9F61-7676B1326866}" destId="{9A955276-CC64-4582-8586-44ECDED60F90}" srcOrd="0" destOrd="0" presId="urn:microsoft.com/office/officeart/2005/8/layout/vList3#1"/>
    <dgm:cxn modelId="{4D06A617-6487-45B0-BC47-E8AEDB2F4472}" type="presParOf" srcId="{5F389E10-CC8D-441F-9F61-7676B1326866}" destId="{D0DEE267-821B-47E8-B747-1E249D2DFC9D}" srcOrd="1" destOrd="0" presId="urn:microsoft.com/office/officeart/2005/8/layout/vList3#1"/>
    <dgm:cxn modelId="{A9D90D4E-EC05-404F-BB4D-755E2A98F228}" type="presParOf" srcId="{1B4E3983-E91C-4D17-A715-CF456F8B2861}" destId="{00B2F2DC-FD7F-4D49-9991-9121C7E85075}" srcOrd="1" destOrd="0" presId="urn:microsoft.com/office/officeart/2005/8/layout/vList3#1"/>
    <dgm:cxn modelId="{A1D1523F-CEAF-404F-92C3-0098C170460C}" type="presParOf" srcId="{1B4E3983-E91C-4D17-A715-CF456F8B2861}" destId="{58EE2448-7F8C-42C4-8359-43EBFBE0E723}" srcOrd="2" destOrd="0" presId="urn:microsoft.com/office/officeart/2005/8/layout/vList3#1"/>
    <dgm:cxn modelId="{23C43A0E-47D7-4CCA-9D94-4173C7696840}" type="presParOf" srcId="{58EE2448-7F8C-42C4-8359-43EBFBE0E723}" destId="{07470CAC-5FD4-437B-8C62-AF509291AD76}" srcOrd="0" destOrd="0" presId="urn:microsoft.com/office/officeart/2005/8/layout/vList3#1"/>
    <dgm:cxn modelId="{C38217AA-A8BB-46CB-816C-FB46777537AD}" type="presParOf" srcId="{58EE2448-7F8C-42C4-8359-43EBFBE0E723}" destId="{05EFE07E-D8D2-4D3F-B0AE-C4C14BE6794D}" srcOrd="1" destOrd="0" presId="urn:microsoft.com/office/officeart/2005/8/layout/vList3#1"/>
    <dgm:cxn modelId="{64F98959-3605-4B45-9A7C-FE4BDCB9328C}" type="presParOf" srcId="{1B4E3983-E91C-4D17-A715-CF456F8B2861}" destId="{2FB1CD83-1FE3-42E7-BA4B-730A438E98B7}" srcOrd="3" destOrd="0" presId="urn:microsoft.com/office/officeart/2005/8/layout/vList3#1"/>
    <dgm:cxn modelId="{5050C646-D615-43BC-9F57-BBBCCF47DC37}" type="presParOf" srcId="{1B4E3983-E91C-4D17-A715-CF456F8B2861}" destId="{731AEA80-471C-4880-B0EE-0CB63BFA9CF0}" srcOrd="4" destOrd="0" presId="urn:microsoft.com/office/officeart/2005/8/layout/vList3#1"/>
    <dgm:cxn modelId="{D6AA97E2-E05D-4044-B543-9AA5F01A4360}" type="presParOf" srcId="{731AEA80-471C-4880-B0EE-0CB63BFA9CF0}" destId="{F84240BC-CC63-4A1C-85F7-D4A00DF8E5B5}" srcOrd="0" destOrd="0" presId="urn:microsoft.com/office/officeart/2005/8/layout/vList3#1"/>
    <dgm:cxn modelId="{C6D9BC3F-1B69-44C7-AD0B-38F3A77A261F}" type="presParOf" srcId="{731AEA80-471C-4880-B0EE-0CB63BFA9CF0}" destId="{049C45C4-CB35-4F54-B35E-88C8D1711ED4}" srcOrd="1" destOrd="0" presId="urn:microsoft.com/office/officeart/2005/8/layout/vList3#1"/>
    <dgm:cxn modelId="{09D432E3-498B-42FB-98DC-86C3B8419877}" type="presParOf" srcId="{1B4E3983-E91C-4D17-A715-CF456F8B2861}" destId="{23D824A6-0724-4386-8E7D-4C664E362132}" srcOrd="5" destOrd="0" presId="urn:microsoft.com/office/officeart/2005/8/layout/vList3#1"/>
    <dgm:cxn modelId="{244865FA-BE99-4DE9-A00F-F642F552B3ED}" type="presParOf" srcId="{1B4E3983-E91C-4D17-A715-CF456F8B2861}" destId="{AD8F048F-67B0-40A4-85B4-8ECD89300AE1}" srcOrd="6" destOrd="0" presId="urn:microsoft.com/office/officeart/2005/8/layout/vList3#1"/>
    <dgm:cxn modelId="{B574EF0F-7593-4421-8B5B-27EE1BA74B06}" type="presParOf" srcId="{AD8F048F-67B0-40A4-85B4-8ECD89300AE1}" destId="{915EF555-D18D-447A-AB2B-8B2F596F046A}" srcOrd="0" destOrd="0" presId="urn:microsoft.com/office/officeart/2005/8/layout/vList3#1"/>
    <dgm:cxn modelId="{BC71D600-3757-4B3B-BCF5-2C1B2B4AD000}" type="presParOf" srcId="{AD8F048F-67B0-40A4-85B4-8ECD89300AE1}" destId="{1B89326E-FB1E-4945-8125-BDDD08B2A5A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95285E-A2A3-47AC-863C-EF3DACB7E1E6}" type="doc">
      <dgm:prSet loTypeId="urn:microsoft.com/office/officeart/2005/8/layout/pyramid1" loCatId="pyramid" qsTypeId="urn:microsoft.com/office/officeart/2005/8/quickstyle/3d2" qsCatId="3D" csTypeId="urn:microsoft.com/office/officeart/2005/8/colors/colorful5" csCatId="colorful" phldr="1"/>
      <dgm:spPr/>
    </dgm:pt>
    <dgm:pt modelId="{18C81640-39A5-48FF-B128-0DD71B8443F6}">
      <dgm:prSet phldrT="[文字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00B0F0"/>
        </a:solidFill>
        <a:ln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>
          <a:bevelT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整合性服務</a:t>
          </a:r>
          <a:endParaRPr lang="en-US" altLang="zh-TW" sz="2000" dirty="0" smtClean="0">
            <a:latin typeface="微軟正黑體" pitchFamily="34" charset="-120"/>
            <a:ea typeface="微軟正黑體" pitchFamily="34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供應商</a:t>
          </a:r>
          <a:endParaRPr lang="en-US" altLang="zh-TW" sz="2000" dirty="0" smtClean="0">
            <a:latin typeface="微軟正黑體" pitchFamily="34" charset="-120"/>
            <a:ea typeface="微軟正黑體" pitchFamily="34" charset="-120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altLang="zh-TW" sz="1800" baseline="0" dirty="0" smtClean="0">
              <a:latin typeface="微軟正黑體" pitchFamily="34" charset="-120"/>
              <a:ea typeface="微軟正黑體" pitchFamily="34" charset="-120"/>
            </a:rPr>
            <a:t>Service</a:t>
          </a:r>
          <a:r>
            <a:rPr lang="en-US" altLang="zh-TW" sz="1800" dirty="0" smtClean="0">
              <a:latin typeface="微軟正黑體" pitchFamily="34" charset="-120"/>
              <a:ea typeface="微軟正黑體" pitchFamily="34" charset="-120"/>
            </a:rPr>
            <a:t> Provider</a:t>
          </a:r>
          <a:endParaRPr lang="zh-TW" altLang="en-US" sz="1800" dirty="0">
            <a:latin typeface="微軟正黑體" pitchFamily="34" charset="-120"/>
            <a:ea typeface="微軟正黑體" pitchFamily="34" charset="-120"/>
          </a:endParaRPr>
        </a:p>
      </dgm:t>
    </dgm:pt>
    <dgm:pt modelId="{E5E93ABF-002E-4343-8A68-E779112E58EC}" type="parTrans" cxnId="{34D3BCAE-BAC0-4B82-8D74-5341F939BC0C}">
      <dgm:prSet/>
      <dgm:spPr/>
      <dgm:t>
        <a:bodyPr/>
        <a:lstStyle/>
        <a:p>
          <a:endParaRPr lang="zh-TW" altLang="en-US"/>
        </a:p>
      </dgm:t>
    </dgm:pt>
    <dgm:pt modelId="{43A0D292-378A-42F9-9A51-3FFC69FD9FE4}" type="sibTrans" cxnId="{34D3BCAE-BAC0-4B82-8D74-5341F939BC0C}">
      <dgm:prSet/>
      <dgm:spPr/>
      <dgm:t>
        <a:bodyPr/>
        <a:lstStyle/>
        <a:p>
          <a:endParaRPr lang="zh-TW" altLang="en-US"/>
        </a:p>
      </dgm:t>
    </dgm:pt>
    <dgm:pt modelId="{256A3E1F-AF98-4801-8E9C-837C3752E04D}">
      <dgm:prSet phldrT="[文字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92D050"/>
        </a:solidFill>
        <a:ln>
          <a:solidFill>
            <a:schemeClr val="accent3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>
          <a:bevelT/>
        </a:sp3d>
      </dgm:spPr>
      <dgm:t>
        <a:bodyPr/>
        <a:lstStyle/>
        <a:p>
          <a:r>
            <a:rPr lang="zh-TW" altLang="en-US" sz="2400" baseline="0" dirty="0" smtClean="0">
              <a:latin typeface="微軟正黑體" pitchFamily="34" charset="-120"/>
              <a:ea typeface="微軟正黑體" pitchFamily="34" charset="-120"/>
            </a:rPr>
            <a:t>軟體附加</a:t>
          </a:r>
          <a:endParaRPr lang="en-US" altLang="zh-TW" sz="2400" baseline="0" dirty="0" smtClean="0">
            <a:latin typeface="微軟正黑體" pitchFamily="34" charset="-120"/>
            <a:ea typeface="微軟正黑體" pitchFamily="34" charset="-120"/>
          </a:endParaRPr>
        </a:p>
        <a:p>
          <a:r>
            <a:rPr lang="en-US" altLang="zh-TW" sz="1800" baseline="0" dirty="0" smtClean="0">
              <a:latin typeface="微軟正黑體" pitchFamily="34" charset="-120"/>
              <a:ea typeface="微軟正黑體" pitchFamily="34" charset="-120"/>
            </a:rPr>
            <a:t>Solution</a:t>
          </a:r>
          <a:r>
            <a:rPr lang="en-US" altLang="zh-TW" sz="1800" dirty="0" smtClean="0">
              <a:latin typeface="微軟正黑體" pitchFamily="34" charset="-120"/>
              <a:ea typeface="微軟正黑體" pitchFamily="34" charset="-120"/>
            </a:rPr>
            <a:t> Provider</a:t>
          </a:r>
          <a:endParaRPr lang="zh-TW" altLang="en-US" sz="1800" dirty="0">
            <a:latin typeface="微軟正黑體" pitchFamily="34" charset="-120"/>
            <a:ea typeface="微軟正黑體" pitchFamily="34" charset="-120"/>
          </a:endParaRPr>
        </a:p>
      </dgm:t>
    </dgm:pt>
    <dgm:pt modelId="{BB35BDE3-6088-4693-9E57-EA2350E7C5BE}" type="parTrans" cxnId="{000EEFEA-99A9-4030-9D76-015A95A9808E}">
      <dgm:prSet/>
      <dgm:spPr/>
      <dgm:t>
        <a:bodyPr/>
        <a:lstStyle/>
        <a:p>
          <a:endParaRPr lang="zh-TW" altLang="en-US"/>
        </a:p>
      </dgm:t>
    </dgm:pt>
    <dgm:pt modelId="{EF1CC46B-EF26-48AC-B823-3B589FE0A00A}" type="sibTrans" cxnId="{000EEFEA-99A9-4030-9D76-015A95A9808E}">
      <dgm:prSet/>
      <dgm:spPr/>
      <dgm:t>
        <a:bodyPr/>
        <a:lstStyle/>
        <a:p>
          <a:endParaRPr lang="zh-TW" altLang="en-US"/>
        </a:p>
      </dgm:t>
    </dgm:pt>
    <dgm:pt modelId="{94409CF2-BA10-4ACC-9673-6A2A3AD1D1D2}">
      <dgm:prSet phldrT="[文字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  <a:ln>
          <a:solidFill>
            <a:srgbClr val="FF0000"/>
          </a:solidFill>
        </a:ln>
        <a:scene3d>
          <a:camera prst="orthographicFront"/>
          <a:lightRig rig="threePt" dir="t">
            <a:rot lat="0" lon="0" rev="7500000"/>
          </a:lightRig>
        </a:scene3d>
        <a:sp3d>
          <a:bevelT/>
        </a:sp3d>
      </dgm:spPr>
      <dgm:t>
        <a:bodyPr/>
        <a:lstStyle/>
        <a:p>
          <a:r>
            <a:rPr lang="zh-TW" altLang="en-US" sz="2400" b="0" baseline="0" dirty="0" smtClean="0">
              <a:latin typeface="微軟正黑體" pitchFamily="34" charset="-120"/>
              <a:ea typeface="微軟正黑體" pitchFamily="34" charset="-120"/>
            </a:rPr>
            <a:t>硬體設計製造</a:t>
          </a:r>
          <a:endParaRPr lang="en-US" altLang="zh-TW" sz="2400" b="0" baseline="0" dirty="0" smtClean="0">
            <a:latin typeface="微軟正黑體" pitchFamily="34" charset="-120"/>
            <a:ea typeface="微軟正黑體" pitchFamily="34" charset="-120"/>
          </a:endParaRPr>
        </a:p>
        <a:p>
          <a:r>
            <a:rPr lang="en-US" altLang="zh-TW" sz="1800" baseline="0" dirty="0" smtClean="0">
              <a:latin typeface="微軟正黑體" pitchFamily="34" charset="-120"/>
              <a:ea typeface="微軟正黑體" pitchFamily="34" charset="-120"/>
            </a:rPr>
            <a:t>Hardware</a:t>
          </a:r>
          <a:r>
            <a:rPr lang="en-US" altLang="zh-TW" sz="1800" dirty="0" smtClean="0">
              <a:latin typeface="微軟正黑體" pitchFamily="34" charset="-120"/>
              <a:ea typeface="微軟正黑體" pitchFamily="34" charset="-120"/>
            </a:rPr>
            <a:t> Provider </a:t>
          </a:r>
          <a:endParaRPr lang="zh-TW" altLang="en-US" sz="1800" dirty="0">
            <a:latin typeface="微軟正黑體" pitchFamily="34" charset="-120"/>
            <a:ea typeface="微軟正黑體" pitchFamily="34" charset="-120"/>
          </a:endParaRPr>
        </a:p>
      </dgm:t>
    </dgm:pt>
    <dgm:pt modelId="{32DF3922-F95E-4A36-9936-E7C9A875BC49}" type="parTrans" cxnId="{9640E577-FEDC-4BC1-8253-C80D503E275A}">
      <dgm:prSet/>
      <dgm:spPr/>
      <dgm:t>
        <a:bodyPr/>
        <a:lstStyle/>
        <a:p>
          <a:endParaRPr lang="zh-TW" altLang="en-US"/>
        </a:p>
      </dgm:t>
    </dgm:pt>
    <dgm:pt modelId="{25697607-609D-4A29-B8D1-9C2388471477}" type="sibTrans" cxnId="{9640E577-FEDC-4BC1-8253-C80D503E275A}">
      <dgm:prSet/>
      <dgm:spPr/>
      <dgm:t>
        <a:bodyPr/>
        <a:lstStyle/>
        <a:p>
          <a:endParaRPr lang="zh-TW" altLang="en-US"/>
        </a:p>
      </dgm:t>
    </dgm:pt>
    <dgm:pt modelId="{82D728CE-4D03-4F1A-AF69-A672CB906886}" type="pres">
      <dgm:prSet presAssocID="{0D95285E-A2A3-47AC-863C-EF3DACB7E1E6}" presName="Name0" presStyleCnt="0">
        <dgm:presLayoutVars>
          <dgm:dir/>
          <dgm:animLvl val="lvl"/>
          <dgm:resizeHandles val="exact"/>
        </dgm:presLayoutVars>
      </dgm:prSet>
      <dgm:spPr/>
    </dgm:pt>
    <dgm:pt modelId="{B27E41EB-E3E8-4C37-B3E6-AE06959796F3}" type="pres">
      <dgm:prSet presAssocID="{18C81640-39A5-48FF-B128-0DD71B8443F6}" presName="Name8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39CA736A-FA82-41DD-8DEF-672146F60EB6}" type="pres">
      <dgm:prSet presAssocID="{18C81640-39A5-48FF-B128-0DD71B8443F6}" presName="level" presStyleLbl="node1" presStyleIdx="0" presStyleCnt="3" custScaleY="74457" custLinFactNeighborY="-51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1344DBB-7502-4341-8C09-2B8E5FE36AA8}" type="pres">
      <dgm:prSet presAssocID="{18C81640-39A5-48FF-B128-0DD71B8443F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8F1D26-1B4B-430A-8CBA-BCB8736ACFA6}" type="pres">
      <dgm:prSet presAssocID="{256A3E1F-AF98-4801-8E9C-837C3752E04D}" presName="Name8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91E9835D-71AC-41FC-8C23-F1C0840A57DF}" type="pres">
      <dgm:prSet presAssocID="{256A3E1F-AF98-4801-8E9C-837C3752E04D}" presName="level" presStyleLbl="node1" presStyleIdx="1" presStyleCnt="3" custScaleY="50813" custLinFactNeighborY="5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12A0E9-2AA5-4796-AFDD-4787805B4C33}" type="pres">
      <dgm:prSet presAssocID="{256A3E1F-AF98-4801-8E9C-837C3752E04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E9654C-DEEF-4AFA-BE44-EB799F458C42}" type="pres">
      <dgm:prSet presAssocID="{94409CF2-BA10-4ACC-9673-6A2A3AD1D1D2}" presName="Name8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F6DEE456-3933-4AF3-81D5-25EE67337A1A}" type="pres">
      <dgm:prSet presAssocID="{94409CF2-BA10-4ACC-9673-6A2A3AD1D1D2}" presName="level" presStyleLbl="node1" presStyleIdx="2" presStyleCnt="3" custScaleY="6913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5FB196-948A-40AA-BD44-6CD4EAAA4061}" type="pres">
      <dgm:prSet presAssocID="{94409CF2-BA10-4ACC-9673-6A2A3AD1D1D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5AECC42-4DD8-4DB5-9BD2-E7D7F66DFFCE}" type="presOf" srcId="{256A3E1F-AF98-4801-8E9C-837C3752E04D}" destId="{91E9835D-71AC-41FC-8C23-F1C0840A57DF}" srcOrd="0" destOrd="0" presId="urn:microsoft.com/office/officeart/2005/8/layout/pyramid1"/>
    <dgm:cxn modelId="{9640E577-FEDC-4BC1-8253-C80D503E275A}" srcId="{0D95285E-A2A3-47AC-863C-EF3DACB7E1E6}" destId="{94409CF2-BA10-4ACC-9673-6A2A3AD1D1D2}" srcOrd="2" destOrd="0" parTransId="{32DF3922-F95E-4A36-9936-E7C9A875BC49}" sibTransId="{25697607-609D-4A29-B8D1-9C2388471477}"/>
    <dgm:cxn modelId="{1F39B476-E0A5-4B9C-A100-FCF99A5982D4}" type="presOf" srcId="{94409CF2-BA10-4ACC-9673-6A2A3AD1D1D2}" destId="{F6DEE456-3933-4AF3-81D5-25EE67337A1A}" srcOrd="0" destOrd="0" presId="urn:microsoft.com/office/officeart/2005/8/layout/pyramid1"/>
    <dgm:cxn modelId="{B5F9E60A-7FE8-4FF4-9E11-FCAC75436245}" type="presOf" srcId="{94409CF2-BA10-4ACC-9673-6A2A3AD1D1D2}" destId="{805FB196-948A-40AA-BD44-6CD4EAAA4061}" srcOrd="1" destOrd="0" presId="urn:microsoft.com/office/officeart/2005/8/layout/pyramid1"/>
    <dgm:cxn modelId="{678CF38A-2918-4FC5-9E0B-64765C87813C}" type="presOf" srcId="{0D95285E-A2A3-47AC-863C-EF3DACB7E1E6}" destId="{82D728CE-4D03-4F1A-AF69-A672CB906886}" srcOrd="0" destOrd="0" presId="urn:microsoft.com/office/officeart/2005/8/layout/pyramid1"/>
    <dgm:cxn modelId="{D6DFCA6A-E905-4FE9-9654-A7D63FC8BE33}" type="presOf" srcId="{18C81640-39A5-48FF-B128-0DD71B8443F6}" destId="{81344DBB-7502-4341-8C09-2B8E5FE36AA8}" srcOrd="1" destOrd="0" presId="urn:microsoft.com/office/officeart/2005/8/layout/pyramid1"/>
    <dgm:cxn modelId="{2B9C9005-ABA5-471E-A5D7-6DEF33B72CDF}" type="presOf" srcId="{256A3E1F-AF98-4801-8E9C-837C3752E04D}" destId="{0612A0E9-2AA5-4796-AFDD-4787805B4C33}" srcOrd="1" destOrd="0" presId="urn:microsoft.com/office/officeart/2005/8/layout/pyramid1"/>
    <dgm:cxn modelId="{34D3BCAE-BAC0-4B82-8D74-5341F939BC0C}" srcId="{0D95285E-A2A3-47AC-863C-EF3DACB7E1E6}" destId="{18C81640-39A5-48FF-B128-0DD71B8443F6}" srcOrd="0" destOrd="0" parTransId="{E5E93ABF-002E-4343-8A68-E779112E58EC}" sibTransId="{43A0D292-378A-42F9-9A51-3FFC69FD9FE4}"/>
    <dgm:cxn modelId="{000EEFEA-99A9-4030-9D76-015A95A9808E}" srcId="{0D95285E-A2A3-47AC-863C-EF3DACB7E1E6}" destId="{256A3E1F-AF98-4801-8E9C-837C3752E04D}" srcOrd="1" destOrd="0" parTransId="{BB35BDE3-6088-4693-9E57-EA2350E7C5BE}" sibTransId="{EF1CC46B-EF26-48AC-B823-3B589FE0A00A}"/>
    <dgm:cxn modelId="{E7F68BD8-A111-4436-A196-22161DE8BBC2}" type="presOf" srcId="{18C81640-39A5-48FF-B128-0DD71B8443F6}" destId="{39CA736A-FA82-41DD-8DEF-672146F60EB6}" srcOrd="0" destOrd="0" presId="urn:microsoft.com/office/officeart/2005/8/layout/pyramid1"/>
    <dgm:cxn modelId="{D754BF42-AECE-4055-8C0D-E8F06A618080}" type="presParOf" srcId="{82D728CE-4D03-4F1A-AF69-A672CB906886}" destId="{B27E41EB-E3E8-4C37-B3E6-AE06959796F3}" srcOrd="0" destOrd="0" presId="urn:microsoft.com/office/officeart/2005/8/layout/pyramid1"/>
    <dgm:cxn modelId="{C72CA0A6-5CFA-40FA-91CE-5F5C0581C21C}" type="presParOf" srcId="{B27E41EB-E3E8-4C37-B3E6-AE06959796F3}" destId="{39CA736A-FA82-41DD-8DEF-672146F60EB6}" srcOrd="0" destOrd="0" presId="urn:microsoft.com/office/officeart/2005/8/layout/pyramid1"/>
    <dgm:cxn modelId="{C9937231-B846-47DE-A61F-73F9C7FD250B}" type="presParOf" srcId="{B27E41EB-E3E8-4C37-B3E6-AE06959796F3}" destId="{81344DBB-7502-4341-8C09-2B8E5FE36AA8}" srcOrd="1" destOrd="0" presId="urn:microsoft.com/office/officeart/2005/8/layout/pyramid1"/>
    <dgm:cxn modelId="{0F4D7C5F-892A-4126-84DC-7C5F7F62607D}" type="presParOf" srcId="{82D728CE-4D03-4F1A-AF69-A672CB906886}" destId="{368F1D26-1B4B-430A-8CBA-BCB8736ACFA6}" srcOrd="1" destOrd="0" presId="urn:microsoft.com/office/officeart/2005/8/layout/pyramid1"/>
    <dgm:cxn modelId="{C6CEF2A7-1C9D-40DF-B33A-AD895E1DEFB5}" type="presParOf" srcId="{368F1D26-1B4B-430A-8CBA-BCB8736ACFA6}" destId="{91E9835D-71AC-41FC-8C23-F1C0840A57DF}" srcOrd="0" destOrd="0" presId="urn:microsoft.com/office/officeart/2005/8/layout/pyramid1"/>
    <dgm:cxn modelId="{36CF7655-2793-4168-B6B0-BF4A99F13EB8}" type="presParOf" srcId="{368F1D26-1B4B-430A-8CBA-BCB8736ACFA6}" destId="{0612A0E9-2AA5-4796-AFDD-4787805B4C33}" srcOrd="1" destOrd="0" presId="urn:microsoft.com/office/officeart/2005/8/layout/pyramid1"/>
    <dgm:cxn modelId="{FEC88CDE-2D8B-4C46-9E0A-396B48292DA9}" type="presParOf" srcId="{82D728CE-4D03-4F1A-AF69-A672CB906886}" destId="{55E9654C-DEEF-4AFA-BE44-EB799F458C42}" srcOrd="2" destOrd="0" presId="urn:microsoft.com/office/officeart/2005/8/layout/pyramid1"/>
    <dgm:cxn modelId="{6ABE0E46-76F9-4014-A67D-5482184770E2}" type="presParOf" srcId="{55E9654C-DEEF-4AFA-BE44-EB799F458C42}" destId="{F6DEE456-3933-4AF3-81D5-25EE67337A1A}" srcOrd="0" destOrd="0" presId="urn:microsoft.com/office/officeart/2005/8/layout/pyramid1"/>
    <dgm:cxn modelId="{3FE7B277-931A-4E44-AA3E-E584D78D1A87}" type="presParOf" srcId="{55E9654C-DEEF-4AFA-BE44-EB799F458C42}" destId="{805FB196-948A-40AA-BD44-6CD4EAAA4061}" srcOrd="1" destOrd="0" presId="urn:microsoft.com/office/officeart/2005/8/layout/pyramid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538A7A-0236-46BD-877C-2A77D6C57537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3001503-F8AA-4E07-A673-C5F1809873CE}">
      <dgm:prSet phldrT="[文字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03D4A8"/>
            </a:gs>
            <a:gs pos="63000">
              <a:srgbClr val="00B0F0"/>
            </a:gs>
            <a:gs pos="100000">
              <a:srgbClr val="0087E6"/>
            </a:gs>
            <a:gs pos="100000">
              <a:srgbClr val="005CBF"/>
            </a:gs>
          </a:gsLst>
          <a:lin ang="16200000" scaled="0"/>
        </a:gradFill>
        <a:effectLst>
          <a:outerShdw blurRad="40000" dist="127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120650"/>
        </a:sp3d>
      </dgm:spPr>
      <dgm:t>
        <a:bodyPr/>
        <a:lstStyle/>
        <a:p>
          <a:r>
            <a:rPr lang="zh-TW" altLang="en-US" sz="22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統合夥伴力量</a:t>
          </a:r>
          <a:endParaRPr lang="zh-TW" altLang="en-US" sz="2200" b="1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C1AFC42-380D-4641-80F6-C11D9BCEEF3E}" type="parTrans" cxnId="{07C9C702-0528-42B3-B7FA-97E54D886F9C}">
      <dgm:prSet/>
      <dgm:spPr/>
      <dgm:t>
        <a:bodyPr/>
        <a:lstStyle/>
        <a:p>
          <a:endParaRPr lang="zh-TW" altLang="en-US"/>
        </a:p>
      </dgm:t>
    </dgm:pt>
    <dgm:pt modelId="{D41C2A8C-56C8-488C-B7D3-A5ED44ACBDD4}" type="sibTrans" cxnId="{07C9C702-0528-42B3-B7FA-97E54D886F9C}">
      <dgm:prSet/>
      <dgm:spPr/>
      <dgm:t>
        <a:bodyPr/>
        <a:lstStyle/>
        <a:p>
          <a:endParaRPr lang="zh-TW" altLang="en-US"/>
        </a:p>
      </dgm:t>
    </dgm:pt>
    <dgm:pt modelId="{07828DCC-242D-4C0C-84E4-66CE7242A62F}">
      <dgm:prSet phldrT="[文字]" custT="1"/>
      <dgm:spPr>
        <a:solidFill>
          <a:srgbClr val="6DD9FF"/>
        </a:solidFill>
        <a:scene3d>
          <a:camera prst="orthographicFront"/>
          <a:lightRig rig="threePt" dir="t"/>
        </a:scene3d>
        <a:sp3d>
          <a:bevelT w="6350" h="127000"/>
        </a:sp3d>
      </dgm:spPr>
      <dgm:t>
        <a:bodyPr/>
        <a:lstStyle/>
        <a:p>
          <a:r>
            <a:rPr lang="zh-TW" altLang="en-US" sz="22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整合行銷</a:t>
          </a:r>
          <a:endParaRPr lang="zh-TW" altLang="en-US" sz="2200" b="1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04642E9-348F-4590-B745-6A84217CAC7C}" type="parTrans" cxnId="{B1CDC062-5BAE-4998-BBDE-F2BBDAF5C731}">
      <dgm:prSet/>
      <dgm:spPr/>
      <dgm:t>
        <a:bodyPr/>
        <a:lstStyle/>
        <a:p>
          <a:endParaRPr lang="zh-TW" altLang="en-US"/>
        </a:p>
      </dgm:t>
    </dgm:pt>
    <dgm:pt modelId="{93AB51BA-A669-41B9-8CE0-4509220662F7}" type="sibTrans" cxnId="{B1CDC062-5BAE-4998-BBDE-F2BBDAF5C731}">
      <dgm:prSet/>
      <dgm:spPr/>
      <dgm:t>
        <a:bodyPr/>
        <a:lstStyle/>
        <a:p>
          <a:endParaRPr lang="zh-TW" altLang="en-US"/>
        </a:p>
      </dgm:t>
    </dgm:pt>
    <dgm:pt modelId="{2908A5B4-C4A2-4DEE-8C1A-131F478089E6}">
      <dgm:prSet phldrT="[文字]" custT="1"/>
      <dgm:spPr>
        <a:solidFill>
          <a:srgbClr val="9AE8E6"/>
        </a:solidFill>
      </dgm:spPr>
      <dgm:t>
        <a:bodyPr/>
        <a:lstStyle/>
        <a:p>
          <a:r>
            <a:rPr lang="zh-TW" altLang="en-US" sz="22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建構標準產品線</a:t>
          </a:r>
          <a:endParaRPr lang="zh-TW" altLang="en-US" sz="2200" b="1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FB30028B-111D-421D-B8BC-5E9D5097E72C}" type="parTrans" cxnId="{248B727C-B2B1-486B-BE29-94B27C9FA7F7}">
      <dgm:prSet/>
      <dgm:spPr/>
      <dgm:t>
        <a:bodyPr/>
        <a:lstStyle/>
        <a:p>
          <a:endParaRPr lang="zh-TW" altLang="en-US"/>
        </a:p>
      </dgm:t>
    </dgm:pt>
    <dgm:pt modelId="{95E6F48C-3060-4B8D-B2FA-A965DA60F281}" type="sibTrans" cxnId="{248B727C-B2B1-486B-BE29-94B27C9FA7F7}">
      <dgm:prSet/>
      <dgm:spPr/>
      <dgm:t>
        <a:bodyPr/>
        <a:lstStyle/>
        <a:p>
          <a:endParaRPr lang="zh-TW" altLang="en-US"/>
        </a:p>
      </dgm:t>
    </dgm:pt>
    <dgm:pt modelId="{E3FA2D7A-4B42-473C-9292-6E5FB7702EAA}">
      <dgm:prSet phldrT="[文字]"/>
      <dgm:spPr>
        <a:solidFill>
          <a:srgbClr val="C6F2F1"/>
        </a:solidFill>
      </dgm:spPr>
      <dgm:t>
        <a:bodyPr/>
        <a:lstStyle/>
        <a:p>
          <a:r>
            <a:rPr lang="en-US" altLang="zh-TW" b="1" dirty="0" smtClean="0">
              <a:solidFill>
                <a:schemeClr val="accent6">
                  <a:lumMod val="75000"/>
                </a:schemeClr>
              </a:solidFill>
            </a:rPr>
            <a:t>Branding</a:t>
          </a:r>
          <a:endParaRPr lang="zh-TW" altLang="en-US" b="1" dirty="0">
            <a:solidFill>
              <a:schemeClr val="accent6">
                <a:lumMod val="75000"/>
              </a:schemeClr>
            </a:solidFill>
          </a:endParaRPr>
        </a:p>
      </dgm:t>
    </dgm:pt>
    <dgm:pt modelId="{3349A61C-CC26-4787-894E-7555734D4FAC}" type="parTrans" cxnId="{658129DD-704D-4BE6-9144-861CA7E7C6A7}">
      <dgm:prSet/>
      <dgm:spPr/>
      <dgm:t>
        <a:bodyPr/>
        <a:lstStyle/>
        <a:p>
          <a:endParaRPr lang="zh-TW" altLang="en-US"/>
        </a:p>
      </dgm:t>
    </dgm:pt>
    <dgm:pt modelId="{8904D82B-6689-43B9-87B7-3850FF977A9F}" type="sibTrans" cxnId="{658129DD-704D-4BE6-9144-861CA7E7C6A7}">
      <dgm:prSet/>
      <dgm:spPr/>
      <dgm:t>
        <a:bodyPr/>
        <a:lstStyle/>
        <a:p>
          <a:endParaRPr lang="zh-TW" altLang="en-US"/>
        </a:p>
      </dgm:t>
    </dgm:pt>
    <dgm:pt modelId="{EE65A817-14F3-4390-8BE9-3D1115952549}" type="pres">
      <dgm:prSet presAssocID="{F5538A7A-0236-46BD-877C-2A77D6C57537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D4E1433-C478-4DFC-84F3-D8E24BB8FF37}" type="pres">
      <dgm:prSet presAssocID="{F5538A7A-0236-46BD-877C-2A77D6C57537}" presName="comp1" presStyleCnt="0"/>
      <dgm:spPr/>
    </dgm:pt>
    <dgm:pt modelId="{01D9BD6E-453D-44CC-9754-F07CB0482989}" type="pres">
      <dgm:prSet presAssocID="{F5538A7A-0236-46BD-877C-2A77D6C57537}" presName="circle1" presStyleLbl="node1" presStyleIdx="0" presStyleCnt="4" custScaleX="100884" custLinFactNeighborX="-292"/>
      <dgm:spPr/>
      <dgm:t>
        <a:bodyPr/>
        <a:lstStyle/>
        <a:p>
          <a:endParaRPr lang="zh-TW" altLang="en-US"/>
        </a:p>
      </dgm:t>
    </dgm:pt>
    <dgm:pt modelId="{2CF79F71-AE78-4482-9598-5F1356C1D448}" type="pres">
      <dgm:prSet presAssocID="{F5538A7A-0236-46BD-877C-2A77D6C57537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45FEF1F-C5B3-4DB9-9661-2D68AD17DF7E}" type="pres">
      <dgm:prSet presAssocID="{F5538A7A-0236-46BD-877C-2A77D6C57537}" presName="comp2" presStyleCnt="0"/>
      <dgm:spPr/>
    </dgm:pt>
    <dgm:pt modelId="{AB1B2D70-A175-444E-8DCD-2B7105468988}" type="pres">
      <dgm:prSet presAssocID="{F5538A7A-0236-46BD-877C-2A77D6C57537}" presName="circle2" presStyleLbl="node1" presStyleIdx="1" presStyleCnt="4"/>
      <dgm:spPr/>
      <dgm:t>
        <a:bodyPr/>
        <a:lstStyle/>
        <a:p>
          <a:endParaRPr lang="zh-TW" altLang="en-US"/>
        </a:p>
      </dgm:t>
    </dgm:pt>
    <dgm:pt modelId="{CE226FEB-054B-4CCD-AF9F-1D7E718114E1}" type="pres">
      <dgm:prSet presAssocID="{F5538A7A-0236-46BD-877C-2A77D6C57537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3B6DF9-B04A-47EC-BDFF-931DADE706BF}" type="pres">
      <dgm:prSet presAssocID="{F5538A7A-0236-46BD-877C-2A77D6C57537}" presName="comp3" presStyleCnt="0"/>
      <dgm:spPr/>
    </dgm:pt>
    <dgm:pt modelId="{103DF258-4E61-4574-A67F-8711C1910426}" type="pres">
      <dgm:prSet presAssocID="{F5538A7A-0236-46BD-877C-2A77D6C57537}" presName="circle3" presStyleLbl="node1" presStyleIdx="2" presStyleCnt="4" custLinFactNeighborX="-938" custLinFactNeighborY="1408"/>
      <dgm:spPr/>
      <dgm:t>
        <a:bodyPr/>
        <a:lstStyle/>
        <a:p>
          <a:endParaRPr lang="zh-TW" altLang="en-US"/>
        </a:p>
      </dgm:t>
    </dgm:pt>
    <dgm:pt modelId="{A8315793-2FE8-48E5-B174-7160A294218E}" type="pres">
      <dgm:prSet presAssocID="{F5538A7A-0236-46BD-877C-2A77D6C57537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DE577C-293B-4377-A27B-60C7B6D14B6C}" type="pres">
      <dgm:prSet presAssocID="{F5538A7A-0236-46BD-877C-2A77D6C57537}" presName="comp4" presStyleCnt="0"/>
      <dgm:spPr/>
    </dgm:pt>
    <dgm:pt modelId="{92380507-4966-402D-9EFF-D01E8A4BDDC4}" type="pres">
      <dgm:prSet presAssocID="{F5538A7A-0236-46BD-877C-2A77D6C57537}" presName="circle4" presStyleLbl="node1" presStyleIdx="3" presStyleCnt="4"/>
      <dgm:spPr/>
      <dgm:t>
        <a:bodyPr/>
        <a:lstStyle/>
        <a:p>
          <a:endParaRPr lang="zh-TW" altLang="en-US"/>
        </a:p>
      </dgm:t>
    </dgm:pt>
    <dgm:pt modelId="{E31DC1BA-DBE5-46E8-A8A2-0D35012E0561}" type="pres">
      <dgm:prSet presAssocID="{F5538A7A-0236-46BD-877C-2A77D6C57537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C71200C-5048-4BA2-86DC-73FAC6316E8A}" type="presOf" srcId="{43001503-F8AA-4E07-A673-C5F1809873CE}" destId="{2CF79F71-AE78-4482-9598-5F1356C1D448}" srcOrd="1" destOrd="0" presId="urn:microsoft.com/office/officeart/2005/8/layout/venn2"/>
    <dgm:cxn modelId="{27E8CDA8-F6E3-42A0-A03D-330FD3FDB3DF}" type="presOf" srcId="{E3FA2D7A-4B42-473C-9292-6E5FB7702EAA}" destId="{E31DC1BA-DBE5-46E8-A8A2-0D35012E0561}" srcOrd="1" destOrd="0" presId="urn:microsoft.com/office/officeart/2005/8/layout/venn2"/>
    <dgm:cxn modelId="{2A9DA427-DE23-4C97-B937-4774A5610753}" type="presOf" srcId="{07828DCC-242D-4C0C-84E4-66CE7242A62F}" destId="{CE226FEB-054B-4CCD-AF9F-1D7E718114E1}" srcOrd="1" destOrd="0" presId="urn:microsoft.com/office/officeart/2005/8/layout/venn2"/>
    <dgm:cxn modelId="{B1CDC062-5BAE-4998-BBDE-F2BBDAF5C731}" srcId="{F5538A7A-0236-46BD-877C-2A77D6C57537}" destId="{07828DCC-242D-4C0C-84E4-66CE7242A62F}" srcOrd="1" destOrd="0" parTransId="{304642E9-348F-4590-B745-6A84217CAC7C}" sibTransId="{93AB51BA-A669-41B9-8CE0-4509220662F7}"/>
    <dgm:cxn modelId="{658129DD-704D-4BE6-9144-861CA7E7C6A7}" srcId="{F5538A7A-0236-46BD-877C-2A77D6C57537}" destId="{E3FA2D7A-4B42-473C-9292-6E5FB7702EAA}" srcOrd="3" destOrd="0" parTransId="{3349A61C-CC26-4787-894E-7555734D4FAC}" sibTransId="{8904D82B-6689-43B9-87B7-3850FF977A9F}"/>
    <dgm:cxn modelId="{D96CB131-B01F-4C8C-890C-0B510ED58F59}" type="presOf" srcId="{43001503-F8AA-4E07-A673-C5F1809873CE}" destId="{01D9BD6E-453D-44CC-9754-F07CB0482989}" srcOrd="0" destOrd="0" presId="urn:microsoft.com/office/officeart/2005/8/layout/venn2"/>
    <dgm:cxn modelId="{07C9C702-0528-42B3-B7FA-97E54D886F9C}" srcId="{F5538A7A-0236-46BD-877C-2A77D6C57537}" destId="{43001503-F8AA-4E07-A673-C5F1809873CE}" srcOrd="0" destOrd="0" parTransId="{7C1AFC42-380D-4641-80F6-C11D9BCEEF3E}" sibTransId="{D41C2A8C-56C8-488C-B7D3-A5ED44ACBDD4}"/>
    <dgm:cxn modelId="{40239243-782E-4179-9E78-1D9E73A502AA}" type="presOf" srcId="{E3FA2D7A-4B42-473C-9292-6E5FB7702EAA}" destId="{92380507-4966-402D-9EFF-D01E8A4BDDC4}" srcOrd="0" destOrd="0" presId="urn:microsoft.com/office/officeart/2005/8/layout/venn2"/>
    <dgm:cxn modelId="{CCB4B579-4A69-4393-BFC6-D3DCDD7F95E7}" type="presOf" srcId="{2908A5B4-C4A2-4DEE-8C1A-131F478089E6}" destId="{A8315793-2FE8-48E5-B174-7160A294218E}" srcOrd="1" destOrd="0" presId="urn:microsoft.com/office/officeart/2005/8/layout/venn2"/>
    <dgm:cxn modelId="{D06E9CDA-B960-4990-8B55-B197D3C12252}" type="presOf" srcId="{F5538A7A-0236-46BD-877C-2A77D6C57537}" destId="{EE65A817-14F3-4390-8BE9-3D1115952549}" srcOrd="0" destOrd="0" presId="urn:microsoft.com/office/officeart/2005/8/layout/venn2"/>
    <dgm:cxn modelId="{6C3A01A3-9081-4C16-A1D5-44EA1D924CD9}" type="presOf" srcId="{2908A5B4-C4A2-4DEE-8C1A-131F478089E6}" destId="{103DF258-4E61-4574-A67F-8711C1910426}" srcOrd="0" destOrd="0" presId="urn:microsoft.com/office/officeart/2005/8/layout/venn2"/>
    <dgm:cxn modelId="{248B727C-B2B1-486B-BE29-94B27C9FA7F7}" srcId="{F5538A7A-0236-46BD-877C-2A77D6C57537}" destId="{2908A5B4-C4A2-4DEE-8C1A-131F478089E6}" srcOrd="2" destOrd="0" parTransId="{FB30028B-111D-421D-B8BC-5E9D5097E72C}" sibTransId="{95E6F48C-3060-4B8D-B2FA-A965DA60F281}"/>
    <dgm:cxn modelId="{C40BA896-341B-4A84-88E7-E749C53F681C}" type="presOf" srcId="{07828DCC-242D-4C0C-84E4-66CE7242A62F}" destId="{AB1B2D70-A175-444E-8DCD-2B7105468988}" srcOrd="0" destOrd="0" presId="urn:microsoft.com/office/officeart/2005/8/layout/venn2"/>
    <dgm:cxn modelId="{86177BC0-5F22-4A11-BC83-AA1643230DE7}" type="presParOf" srcId="{EE65A817-14F3-4390-8BE9-3D1115952549}" destId="{6D4E1433-C478-4DFC-84F3-D8E24BB8FF37}" srcOrd="0" destOrd="0" presId="urn:microsoft.com/office/officeart/2005/8/layout/venn2"/>
    <dgm:cxn modelId="{5AB3AF22-84B4-4F2B-9798-E5B4BB51F02A}" type="presParOf" srcId="{6D4E1433-C478-4DFC-84F3-D8E24BB8FF37}" destId="{01D9BD6E-453D-44CC-9754-F07CB0482989}" srcOrd="0" destOrd="0" presId="urn:microsoft.com/office/officeart/2005/8/layout/venn2"/>
    <dgm:cxn modelId="{D45CBE9C-98FF-45A4-99EA-26997B2A0656}" type="presParOf" srcId="{6D4E1433-C478-4DFC-84F3-D8E24BB8FF37}" destId="{2CF79F71-AE78-4482-9598-5F1356C1D448}" srcOrd="1" destOrd="0" presId="urn:microsoft.com/office/officeart/2005/8/layout/venn2"/>
    <dgm:cxn modelId="{7DC033DB-F666-45DD-8659-661C2F15B5AE}" type="presParOf" srcId="{EE65A817-14F3-4390-8BE9-3D1115952549}" destId="{345FEF1F-C5B3-4DB9-9661-2D68AD17DF7E}" srcOrd="1" destOrd="0" presId="urn:microsoft.com/office/officeart/2005/8/layout/venn2"/>
    <dgm:cxn modelId="{0441CF38-8431-4BED-90AA-ABCCAB0C3119}" type="presParOf" srcId="{345FEF1F-C5B3-4DB9-9661-2D68AD17DF7E}" destId="{AB1B2D70-A175-444E-8DCD-2B7105468988}" srcOrd="0" destOrd="0" presId="urn:microsoft.com/office/officeart/2005/8/layout/venn2"/>
    <dgm:cxn modelId="{6327DB42-AED4-45A3-8CC2-62D0262FE1ED}" type="presParOf" srcId="{345FEF1F-C5B3-4DB9-9661-2D68AD17DF7E}" destId="{CE226FEB-054B-4CCD-AF9F-1D7E718114E1}" srcOrd="1" destOrd="0" presId="urn:microsoft.com/office/officeart/2005/8/layout/venn2"/>
    <dgm:cxn modelId="{008E36D1-B903-47E4-AC9C-D1BA09164D3C}" type="presParOf" srcId="{EE65A817-14F3-4390-8BE9-3D1115952549}" destId="{A13B6DF9-B04A-47EC-BDFF-931DADE706BF}" srcOrd="2" destOrd="0" presId="urn:microsoft.com/office/officeart/2005/8/layout/venn2"/>
    <dgm:cxn modelId="{436B0283-7F32-4A1A-9ADC-1B04270A1450}" type="presParOf" srcId="{A13B6DF9-B04A-47EC-BDFF-931DADE706BF}" destId="{103DF258-4E61-4574-A67F-8711C1910426}" srcOrd="0" destOrd="0" presId="urn:microsoft.com/office/officeart/2005/8/layout/venn2"/>
    <dgm:cxn modelId="{4BB787E7-4DD1-4DB7-B381-D35DFD7B8E81}" type="presParOf" srcId="{A13B6DF9-B04A-47EC-BDFF-931DADE706BF}" destId="{A8315793-2FE8-48E5-B174-7160A294218E}" srcOrd="1" destOrd="0" presId="urn:microsoft.com/office/officeart/2005/8/layout/venn2"/>
    <dgm:cxn modelId="{03D1E29F-22E8-4E9C-BC78-75F64210C17A}" type="presParOf" srcId="{EE65A817-14F3-4390-8BE9-3D1115952549}" destId="{51DE577C-293B-4377-A27B-60C7B6D14B6C}" srcOrd="3" destOrd="0" presId="urn:microsoft.com/office/officeart/2005/8/layout/venn2"/>
    <dgm:cxn modelId="{8FA20585-B049-4968-9EDE-2801C13243E5}" type="presParOf" srcId="{51DE577C-293B-4377-A27B-60C7B6D14B6C}" destId="{92380507-4966-402D-9EFF-D01E8A4BDDC4}" srcOrd="0" destOrd="0" presId="urn:microsoft.com/office/officeart/2005/8/layout/venn2"/>
    <dgm:cxn modelId="{60BD5C11-14A7-4529-8DC1-BA398ADF4BA1}" type="presParOf" srcId="{51DE577C-293B-4377-A27B-60C7B6D14B6C}" destId="{E31DC1BA-DBE5-46E8-A8A2-0D35012E0561}" srcOrd="1" destOrd="0" presId="urn:microsoft.com/office/officeart/2005/8/layout/ven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73DF49-A636-4BB2-AE71-7EEF0E76F2EE}" type="doc">
      <dgm:prSet loTypeId="urn:microsoft.com/office/officeart/2008/layout/RadialCluster" loCatId="cycle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74907313-2612-4DF9-A716-33F7C6221117}" type="pres">
      <dgm:prSet presAssocID="{3273DF49-A636-4BB2-AE71-7EEF0E76F2E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A1BE494-E67B-4C28-9004-AD2D5ABF86DC}" type="presOf" srcId="{3273DF49-A636-4BB2-AE71-7EEF0E76F2EE}" destId="{74907313-2612-4DF9-A716-33F7C6221117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4CE1EC3-D1E3-4F94-A417-F6F5787A2D9F}" type="doc">
      <dgm:prSet loTypeId="urn:microsoft.com/office/officeart/2005/8/layout/cycle4#4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1D50D9D-16E8-4206-96CA-6CA2CC5F7FAD}">
      <dgm:prSet phldrT="[文字]"/>
      <dgm:spPr>
        <a:solidFill>
          <a:srgbClr val="009999"/>
        </a:solidFill>
        <a:effectLst>
          <a:outerShdw blurRad="40000" dist="88900" dir="21594000" rotWithShape="0">
            <a:srgbClr val="000000">
              <a:alpha val="35000"/>
            </a:srgbClr>
          </a:outerShdw>
        </a:effectLst>
        <a:scene3d>
          <a:camera prst="orthographicFront"/>
          <a:lightRig rig="harsh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研發</a:t>
          </a:r>
          <a:endParaRPr lang="zh-TW" altLang="en-US" dirty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</dgm:t>
    </dgm:pt>
    <dgm:pt modelId="{B2A5E207-2FE2-419E-91B0-7656751CC4CA}" type="parTrans" cxnId="{C464707D-9755-495B-8C4B-C94754F973A9}">
      <dgm:prSet/>
      <dgm:spPr/>
      <dgm:t>
        <a:bodyPr/>
        <a:lstStyle/>
        <a:p>
          <a:endParaRPr lang="zh-TW" altLang="en-US"/>
        </a:p>
      </dgm:t>
    </dgm:pt>
    <dgm:pt modelId="{EA3A4560-C575-490A-9F61-2819D27C6A9D}" type="sibTrans" cxnId="{C464707D-9755-495B-8C4B-C94754F973A9}">
      <dgm:prSet/>
      <dgm:spPr/>
      <dgm:t>
        <a:bodyPr/>
        <a:lstStyle/>
        <a:p>
          <a:endParaRPr lang="zh-TW" altLang="en-US"/>
        </a:p>
      </dgm:t>
    </dgm:pt>
    <dgm:pt modelId="{81474E7C-2E2D-4D8E-82C4-F89ADB9C7AED}">
      <dgm:prSet phldrT="[文字]"/>
      <dgm:spPr>
        <a:solidFill>
          <a:srgbClr val="009999"/>
        </a:solidFill>
        <a:effectLst>
          <a:outerShdw blurRad="40000" dist="88900" dir="21594000" rotWithShape="0">
            <a:srgbClr val="000000">
              <a:alpha val="35000"/>
            </a:srgbClr>
          </a:outerShdw>
        </a:effectLst>
        <a:scene3d>
          <a:camera prst="orthographicFront"/>
          <a:lightRig rig="harsh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行銷</a:t>
          </a:r>
          <a:endParaRPr lang="zh-TW" altLang="en-US" dirty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</dgm:t>
    </dgm:pt>
    <dgm:pt modelId="{18C32A59-C5B2-49B4-92DF-87C95BD06BDA}" type="parTrans" cxnId="{EF15BF1B-8C0E-45F4-879E-C9998D340E8C}">
      <dgm:prSet/>
      <dgm:spPr/>
      <dgm:t>
        <a:bodyPr/>
        <a:lstStyle/>
        <a:p>
          <a:endParaRPr lang="zh-TW" altLang="en-US"/>
        </a:p>
      </dgm:t>
    </dgm:pt>
    <dgm:pt modelId="{5466E611-04C9-46C3-8ADB-4018594E15A7}" type="sibTrans" cxnId="{EF15BF1B-8C0E-45F4-879E-C9998D340E8C}">
      <dgm:prSet/>
      <dgm:spPr/>
      <dgm:t>
        <a:bodyPr/>
        <a:lstStyle/>
        <a:p>
          <a:endParaRPr lang="zh-TW" altLang="en-US"/>
        </a:p>
      </dgm:t>
    </dgm:pt>
    <dgm:pt modelId="{3969D089-9B4A-4DE8-B406-D51F907C667D}">
      <dgm:prSet phldrT="[文字]"/>
      <dgm:spPr>
        <a:solidFill>
          <a:srgbClr val="009999"/>
        </a:solidFill>
        <a:effectLst>
          <a:outerShdw blurRad="40000" dist="88900" dir="21594000" rotWithShape="0">
            <a:srgbClr val="000000">
              <a:alpha val="35000"/>
            </a:srgbClr>
          </a:outerShdw>
        </a:effectLst>
        <a:scene3d>
          <a:camera prst="orthographicFront"/>
          <a:lightRig rig="harsh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服務</a:t>
          </a:r>
          <a:endParaRPr lang="zh-TW" altLang="en-US" dirty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</dgm:t>
    </dgm:pt>
    <dgm:pt modelId="{F28F4F43-9015-44AC-A6E8-92F4ADC184DB}" type="parTrans" cxnId="{BA46D8E2-042E-4584-ADA4-B70DCD6978B5}">
      <dgm:prSet/>
      <dgm:spPr/>
      <dgm:t>
        <a:bodyPr/>
        <a:lstStyle/>
        <a:p>
          <a:endParaRPr lang="zh-TW" altLang="en-US"/>
        </a:p>
      </dgm:t>
    </dgm:pt>
    <dgm:pt modelId="{266CA0FA-BD8D-45FD-8DB0-2AA7CBDBE3ED}" type="sibTrans" cxnId="{BA46D8E2-042E-4584-ADA4-B70DCD6978B5}">
      <dgm:prSet/>
      <dgm:spPr/>
      <dgm:t>
        <a:bodyPr/>
        <a:lstStyle/>
        <a:p>
          <a:endParaRPr lang="zh-TW" altLang="en-US"/>
        </a:p>
      </dgm:t>
    </dgm:pt>
    <dgm:pt modelId="{F5CB3A91-57A3-4C31-832B-28B7F8EA3159}">
      <dgm:prSet phldrT="[文字]"/>
      <dgm:spPr>
        <a:solidFill>
          <a:srgbClr val="009999"/>
        </a:solidFill>
        <a:effectLst>
          <a:outerShdw blurRad="40000" dist="88900" dir="21594000" rotWithShape="0">
            <a:srgbClr val="000000">
              <a:alpha val="35000"/>
            </a:srgbClr>
          </a:outerShdw>
        </a:effectLst>
        <a:scene3d>
          <a:camera prst="orthographicFront"/>
          <a:lightRig rig="harsh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生產</a:t>
          </a:r>
          <a:endParaRPr lang="zh-TW" altLang="en-US" dirty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</dgm:t>
    </dgm:pt>
    <dgm:pt modelId="{E572EDA1-9F93-4E4B-BBEA-F6D0B0431D66}" type="parTrans" cxnId="{A3DC4554-D433-4726-987D-0F4D6AF530FD}">
      <dgm:prSet/>
      <dgm:spPr/>
      <dgm:t>
        <a:bodyPr/>
        <a:lstStyle/>
        <a:p>
          <a:endParaRPr lang="zh-TW" altLang="en-US"/>
        </a:p>
      </dgm:t>
    </dgm:pt>
    <dgm:pt modelId="{BCEA75DB-26F7-46DC-AC0A-3A686A6165BD}" type="sibTrans" cxnId="{A3DC4554-D433-4726-987D-0F4D6AF530FD}">
      <dgm:prSet/>
      <dgm:spPr/>
      <dgm:t>
        <a:bodyPr/>
        <a:lstStyle/>
        <a:p>
          <a:endParaRPr lang="zh-TW" altLang="en-US"/>
        </a:p>
      </dgm:t>
    </dgm:pt>
    <dgm:pt modelId="{662AA485-817B-4648-81E4-0B67B11D5F18}" type="pres">
      <dgm:prSet presAssocID="{D4CE1EC3-D1E3-4F94-A417-F6F5787A2D9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F7A6063-7AC1-4B0A-961D-9AE0E0242FF2}" type="pres">
      <dgm:prSet presAssocID="{D4CE1EC3-D1E3-4F94-A417-F6F5787A2D9F}" presName="children" presStyleCnt="0"/>
      <dgm:spPr/>
    </dgm:pt>
    <dgm:pt modelId="{FB149D5A-7E3A-4E2C-9240-65FA7784A491}" type="pres">
      <dgm:prSet presAssocID="{D4CE1EC3-D1E3-4F94-A417-F6F5787A2D9F}" presName="childPlaceholder" presStyleCnt="0"/>
      <dgm:spPr/>
    </dgm:pt>
    <dgm:pt modelId="{3FCC63D4-6F82-41CA-8A37-FB5D9D32FBA7}" type="pres">
      <dgm:prSet presAssocID="{D4CE1EC3-D1E3-4F94-A417-F6F5787A2D9F}" presName="circle" presStyleCnt="0"/>
      <dgm:spPr/>
    </dgm:pt>
    <dgm:pt modelId="{D4D093F4-FB08-42CF-A8CE-D218A5877B40}" type="pres">
      <dgm:prSet presAssocID="{D4CE1EC3-D1E3-4F94-A417-F6F5787A2D9F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8DD73B-75E5-4756-A50A-02B2FCA264E8}" type="pres">
      <dgm:prSet presAssocID="{D4CE1EC3-D1E3-4F94-A417-F6F5787A2D9F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F9F96D-E377-41C2-807C-FF830850763C}" type="pres">
      <dgm:prSet presAssocID="{D4CE1EC3-D1E3-4F94-A417-F6F5787A2D9F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1CADF1E-4440-4CAD-A51D-6ADFEB75D66D}" type="pres">
      <dgm:prSet presAssocID="{D4CE1EC3-D1E3-4F94-A417-F6F5787A2D9F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1FF961-86B6-4744-B705-C3B676411A80}" type="pres">
      <dgm:prSet presAssocID="{D4CE1EC3-D1E3-4F94-A417-F6F5787A2D9F}" presName="quadrantPlaceholder" presStyleCnt="0"/>
      <dgm:spPr/>
    </dgm:pt>
    <dgm:pt modelId="{F06FBDD2-217D-4794-88D8-75EC602BB9A7}" type="pres">
      <dgm:prSet presAssocID="{D4CE1EC3-D1E3-4F94-A417-F6F5787A2D9F}" presName="center1" presStyleLbl="fgShp" presStyleIdx="0" presStyleCnt="2"/>
      <dgm:spPr/>
    </dgm:pt>
    <dgm:pt modelId="{5E3FEC2A-0D1C-4600-845D-776914B4B546}" type="pres">
      <dgm:prSet presAssocID="{D4CE1EC3-D1E3-4F94-A417-F6F5787A2D9F}" presName="center2" presStyleLbl="fgShp" presStyleIdx="1" presStyleCnt="2"/>
      <dgm:spPr/>
    </dgm:pt>
  </dgm:ptLst>
  <dgm:cxnLst>
    <dgm:cxn modelId="{BC95FD18-468D-479C-83A4-AFA1FD2405ED}" type="presOf" srcId="{81474E7C-2E2D-4D8E-82C4-F89ADB9C7AED}" destId="{5C8DD73B-75E5-4756-A50A-02B2FCA264E8}" srcOrd="0" destOrd="0" presId="urn:microsoft.com/office/officeart/2005/8/layout/cycle4#4"/>
    <dgm:cxn modelId="{A3DC4554-D433-4726-987D-0F4D6AF530FD}" srcId="{D4CE1EC3-D1E3-4F94-A417-F6F5787A2D9F}" destId="{F5CB3A91-57A3-4C31-832B-28B7F8EA3159}" srcOrd="3" destOrd="0" parTransId="{E572EDA1-9F93-4E4B-BBEA-F6D0B0431D66}" sibTransId="{BCEA75DB-26F7-46DC-AC0A-3A686A6165BD}"/>
    <dgm:cxn modelId="{C464707D-9755-495B-8C4B-C94754F973A9}" srcId="{D4CE1EC3-D1E3-4F94-A417-F6F5787A2D9F}" destId="{21D50D9D-16E8-4206-96CA-6CA2CC5F7FAD}" srcOrd="0" destOrd="0" parTransId="{B2A5E207-2FE2-419E-91B0-7656751CC4CA}" sibTransId="{EA3A4560-C575-490A-9F61-2819D27C6A9D}"/>
    <dgm:cxn modelId="{A12002C8-0529-49B0-BDBC-E9835FDCBD65}" type="presOf" srcId="{F5CB3A91-57A3-4C31-832B-28B7F8EA3159}" destId="{01CADF1E-4440-4CAD-A51D-6ADFEB75D66D}" srcOrd="0" destOrd="0" presId="urn:microsoft.com/office/officeart/2005/8/layout/cycle4#4"/>
    <dgm:cxn modelId="{8EA318A4-5D38-4F91-AB71-1C8A180D4B50}" type="presOf" srcId="{D4CE1EC3-D1E3-4F94-A417-F6F5787A2D9F}" destId="{662AA485-817B-4648-81E4-0B67B11D5F18}" srcOrd="0" destOrd="0" presId="urn:microsoft.com/office/officeart/2005/8/layout/cycle4#4"/>
    <dgm:cxn modelId="{BA46D8E2-042E-4584-ADA4-B70DCD6978B5}" srcId="{D4CE1EC3-D1E3-4F94-A417-F6F5787A2D9F}" destId="{3969D089-9B4A-4DE8-B406-D51F907C667D}" srcOrd="2" destOrd="0" parTransId="{F28F4F43-9015-44AC-A6E8-92F4ADC184DB}" sibTransId="{266CA0FA-BD8D-45FD-8DB0-2AA7CBDBE3ED}"/>
    <dgm:cxn modelId="{976E0EB1-E388-4667-A153-BB5E8C22DF59}" type="presOf" srcId="{3969D089-9B4A-4DE8-B406-D51F907C667D}" destId="{16F9F96D-E377-41C2-807C-FF830850763C}" srcOrd="0" destOrd="0" presId="urn:microsoft.com/office/officeart/2005/8/layout/cycle4#4"/>
    <dgm:cxn modelId="{E14FCA7E-85F0-493F-A729-74D04D806F1F}" type="presOf" srcId="{21D50D9D-16E8-4206-96CA-6CA2CC5F7FAD}" destId="{D4D093F4-FB08-42CF-A8CE-D218A5877B40}" srcOrd="0" destOrd="0" presId="urn:microsoft.com/office/officeart/2005/8/layout/cycle4#4"/>
    <dgm:cxn modelId="{EF15BF1B-8C0E-45F4-879E-C9998D340E8C}" srcId="{D4CE1EC3-D1E3-4F94-A417-F6F5787A2D9F}" destId="{81474E7C-2E2D-4D8E-82C4-F89ADB9C7AED}" srcOrd="1" destOrd="0" parTransId="{18C32A59-C5B2-49B4-92DF-87C95BD06BDA}" sibTransId="{5466E611-04C9-46C3-8ADB-4018594E15A7}"/>
    <dgm:cxn modelId="{A54969DD-0F95-4DC6-9889-EAF9A1A2E060}" type="presParOf" srcId="{662AA485-817B-4648-81E4-0B67B11D5F18}" destId="{3F7A6063-7AC1-4B0A-961D-9AE0E0242FF2}" srcOrd="0" destOrd="0" presId="urn:microsoft.com/office/officeart/2005/8/layout/cycle4#4"/>
    <dgm:cxn modelId="{C2419924-E321-43C0-8740-0B555618DC85}" type="presParOf" srcId="{3F7A6063-7AC1-4B0A-961D-9AE0E0242FF2}" destId="{FB149D5A-7E3A-4E2C-9240-65FA7784A491}" srcOrd="0" destOrd="0" presId="urn:microsoft.com/office/officeart/2005/8/layout/cycle4#4"/>
    <dgm:cxn modelId="{49D08BE0-061A-47B1-854D-269E5D1FF714}" type="presParOf" srcId="{662AA485-817B-4648-81E4-0B67B11D5F18}" destId="{3FCC63D4-6F82-41CA-8A37-FB5D9D32FBA7}" srcOrd="1" destOrd="0" presId="urn:microsoft.com/office/officeart/2005/8/layout/cycle4#4"/>
    <dgm:cxn modelId="{E6F083CA-1673-4C58-920D-CD9E4C95F107}" type="presParOf" srcId="{3FCC63D4-6F82-41CA-8A37-FB5D9D32FBA7}" destId="{D4D093F4-FB08-42CF-A8CE-D218A5877B40}" srcOrd="0" destOrd="0" presId="urn:microsoft.com/office/officeart/2005/8/layout/cycle4#4"/>
    <dgm:cxn modelId="{BE6EA2A7-BA8C-4332-8B20-37E42EA23F9E}" type="presParOf" srcId="{3FCC63D4-6F82-41CA-8A37-FB5D9D32FBA7}" destId="{5C8DD73B-75E5-4756-A50A-02B2FCA264E8}" srcOrd="1" destOrd="0" presId="urn:microsoft.com/office/officeart/2005/8/layout/cycle4#4"/>
    <dgm:cxn modelId="{AF817BDA-368D-41BC-B0D4-D03E7C1F7D87}" type="presParOf" srcId="{3FCC63D4-6F82-41CA-8A37-FB5D9D32FBA7}" destId="{16F9F96D-E377-41C2-807C-FF830850763C}" srcOrd="2" destOrd="0" presId="urn:microsoft.com/office/officeart/2005/8/layout/cycle4#4"/>
    <dgm:cxn modelId="{F9075E19-5631-435B-944E-7EB54D3FDF70}" type="presParOf" srcId="{3FCC63D4-6F82-41CA-8A37-FB5D9D32FBA7}" destId="{01CADF1E-4440-4CAD-A51D-6ADFEB75D66D}" srcOrd="3" destOrd="0" presId="urn:microsoft.com/office/officeart/2005/8/layout/cycle4#4"/>
    <dgm:cxn modelId="{AEF6207A-679C-463C-A1F8-CD8D73731441}" type="presParOf" srcId="{3FCC63D4-6F82-41CA-8A37-FB5D9D32FBA7}" destId="{891FF961-86B6-4744-B705-C3B676411A80}" srcOrd="4" destOrd="0" presId="urn:microsoft.com/office/officeart/2005/8/layout/cycle4#4"/>
    <dgm:cxn modelId="{76056672-3D65-4261-B148-30787A9ADD5E}" type="presParOf" srcId="{662AA485-817B-4648-81E4-0B67B11D5F18}" destId="{F06FBDD2-217D-4794-88D8-75EC602BB9A7}" srcOrd="2" destOrd="0" presId="urn:microsoft.com/office/officeart/2005/8/layout/cycle4#4"/>
    <dgm:cxn modelId="{7B081050-3E2C-4885-94EA-9B7A89DA02B9}" type="presParOf" srcId="{662AA485-817B-4648-81E4-0B67B11D5F18}" destId="{5E3FEC2A-0D1C-4600-845D-776914B4B546}" srcOrd="3" destOrd="0" presId="urn:microsoft.com/office/officeart/2005/8/layout/cycle4#4"/>
  </dgm:cxnLst>
  <dgm:bg>
    <a:noFill/>
    <a:effectLst>
      <a:outerShdw blurRad="50800" dist="495300" dir="15000000" algn="b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8F2978-A977-46D7-B16A-B70ECB048026}">
      <dsp:nvSpPr>
        <dsp:cNvPr id="0" name=""/>
        <dsp:cNvSpPr/>
      </dsp:nvSpPr>
      <dsp:spPr>
        <a:xfrm>
          <a:off x="0" y="0"/>
          <a:ext cx="6480720" cy="11380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醫療電腦</a:t>
          </a:r>
          <a:endParaRPr lang="en-US" altLang="zh-TW" sz="1800" kern="120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 dirty="0" smtClean="0">
              <a:solidFill>
                <a:schemeClr val="bg1"/>
              </a:solidFill>
              <a:latin typeface="新細明體" pitchFamily="18" charset="-120"/>
              <a:ea typeface="新細明體" pitchFamily="18" charset="-120"/>
            </a:rPr>
            <a:t>醫療及手術工作站、護士工作推車、醫療訊號連結系統、醫療行動助理系統、醫療資訊娛樂系統</a:t>
          </a:r>
          <a:endParaRPr lang="zh-TW" altLang="en-US" sz="1800" kern="1200" dirty="0">
            <a:latin typeface="新細明體" pitchFamily="18" charset="-120"/>
            <a:ea typeface="新細明體" pitchFamily="18" charset="-120"/>
          </a:endParaRPr>
        </a:p>
      </dsp:txBody>
      <dsp:txXfrm>
        <a:off x="1409950" y="0"/>
        <a:ext cx="5070769" cy="1138063"/>
      </dsp:txXfrm>
    </dsp:sp>
    <dsp:sp modelId="{6C78B117-F554-43B8-8C6C-B8A7DEB9A6AD}">
      <dsp:nvSpPr>
        <dsp:cNvPr id="0" name=""/>
        <dsp:cNvSpPr/>
      </dsp:nvSpPr>
      <dsp:spPr>
        <a:xfrm>
          <a:off x="113806" y="113806"/>
          <a:ext cx="1296144" cy="910451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977E9-A429-436E-975B-4A798F07F848}">
      <dsp:nvSpPr>
        <dsp:cNvPr id="0" name=""/>
        <dsp:cNvSpPr/>
      </dsp:nvSpPr>
      <dsp:spPr>
        <a:xfrm>
          <a:off x="0" y="1251870"/>
          <a:ext cx="6480720" cy="1138063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智能系統</a:t>
          </a:r>
          <a:endParaRPr lang="en-US" altLang="zh-TW" sz="1800" kern="120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 dirty="0" smtClean="0">
              <a:solidFill>
                <a:srgbClr val="FFFFCC"/>
              </a:solidFill>
              <a:latin typeface="新細明體" pitchFamily="18" charset="-120"/>
              <a:ea typeface="新細明體" pitchFamily="18" charset="-120"/>
            </a:rPr>
            <a:t>智慧電網、車載、軌道交通、數位控制系統</a:t>
          </a:r>
          <a:endParaRPr lang="zh-TW" altLang="en-US" sz="1800" kern="1200" dirty="0">
            <a:latin typeface="新細明體" pitchFamily="18" charset="-120"/>
            <a:ea typeface="新細明體" pitchFamily="18" charset="-120"/>
          </a:endParaRPr>
        </a:p>
      </dsp:txBody>
      <dsp:txXfrm>
        <a:off x="1409950" y="1251870"/>
        <a:ext cx="5070769" cy="1138063"/>
      </dsp:txXfrm>
    </dsp:sp>
    <dsp:sp modelId="{5241A6DA-CADC-4C84-BC86-64CC647BECB1}">
      <dsp:nvSpPr>
        <dsp:cNvPr id="0" name=""/>
        <dsp:cNvSpPr/>
      </dsp:nvSpPr>
      <dsp:spPr>
        <a:xfrm>
          <a:off x="113806" y="1365676"/>
          <a:ext cx="1296144" cy="910451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3560789"/>
            <a:satOff val="15872"/>
            <a:lumOff val="14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6B4BC0-F4B7-4992-BD4D-A7CA044BC970}">
      <dsp:nvSpPr>
        <dsp:cNvPr id="0" name=""/>
        <dsp:cNvSpPr/>
      </dsp:nvSpPr>
      <dsp:spPr>
        <a:xfrm>
          <a:off x="0" y="2503740"/>
          <a:ext cx="6480720" cy="1138063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軍工手持平板電腦</a:t>
          </a:r>
          <a:endParaRPr lang="en-US" altLang="zh-TW" sz="1800" b="1" kern="1200" dirty="0" smtClean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 dirty="0" smtClean="0">
              <a:solidFill>
                <a:srgbClr val="006666"/>
              </a:solidFill>
              <a:latin typeface="新細明體" pitchFamily="18" charset="-120"/>
              <a:ea typeface="新細明體" pitchFamily="18" charset="-120"/>
            </a:rPr>
            <a:t>零售業專用、倉儲業專用、工程專用、軍用</a:t>
          </a:r>
          <a:r>
            <a:rPr lang="zh-TW" altLang="en-US" sz="1800" b="1" kern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itchFamily="18" charset="-120"/>
              <a:ea typeface="新細明體" pitchFamily="18" charset="-120"/>
            </a:rPr>
            <a:t> </a:t>
          </a:r>
          <a:endParaRPr lang="en-US" altLang="zh-TW" sz="1800" b="1" kern="1200" dirty="0" smtClean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新細明體" pitchFamily="18" charset="-120"/>
            <a:ea typeface="新細明體" pitchFamily="18" charset="-120"/>
          </a:endParaRPr>
        </a:p>
      </dsp:txBody>
      <dsp:txXfrm>
        <a:off x="1409950" y="2503740"/>
        <a:ext cx="5070769" cy="1138063"/>
      </dsp:txXfrm>
    </dsp:sp>
    <dsp:sp modelId="{CFBD097B-42F1-4D31-B1B1-FD71D6B15F57}">
      <dsp:nvSpPr>
        <dsp:cNvPr id="0" name=""/>
        <dsp:cNvSpPr/>
      </dsp:nvSpPr>
      <dsp:spPr>
        <a:xfrm>
          <a:off x="113806" y="2617547"/>
          <a:ext cx="1296144" cy="910451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7121577"/>
            <a:satOff val="31745"/>
            <a:lumOff val="28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DBF510-3E9B-44D0-A536-B6B6ECB96498}">
      <dsp:nvSpPr>
        <dsp:cNvPr id="0" name=""/>
        <dsp:cNvSpPr/>
      </dsp:nvSpPr>
      <dsp:spPr>
        <a:xfrm>
          <a:off x="0" y="3755610"/>
          <a:ext cx="6480720" cy="1138063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嵌入式電腦</a:t>
          </a:r>
          <a:endParaRPr lang="en-US" altLang="zh-TW" sz="1800" kern="120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 dirty="0" smtClean="0">
              <a:solidFill>
                <a:srgbClr val="006666"/>
              </a:solidFill>
              <a:latin typeface="新細明體" pitchFamily="18" charset="-120"/>
              <a:ea typeface="新細明體" pitchFamily="18" charset="-120"/>
            </a:rPr>
            <a:t>工控設備、系統整合業、生產設備、量測儀器、特殊國防設備、消費服務、金融保險</a:t>
          </a:r>
          <a:endParaRPr lang="zh-TW" altLang="en-US" sz="1800" kern="1200" dirty="0">
            <a:latin typeface="新細明體" pitchFamily="18" charset="-120"/>
            <a:ea typeface="新細明體" pitchFamily="18" charset="-120"/>
          </a:endParaRPr>
        </a:p>
      </dsp:txBody>
      <dsp:txXfrm>
        <a:off x="1409950" y="3755610"/>
        <a:ext cx="5070769" cy="1138063"/>
      </dsp:txXfrm>
    </dsp:sp>
    <dsp:sp modelId="{CD29E213-4D42-4D65-99E1-C902CA027927}">
      <dsp:nvSpPr>
        <dsp:cNvPr id="0" name=""/>
        <dsp:cNvSpPr/>
      </dsp:nvSpPr>
      <dsp:spPr>
        <a:xfrm>
          <a:off x="113806" y="3869417"/>
          <a:ext cx="1296144" cy="910451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3ADBB6-C3CC-4F1B-A6B8-0305A277E129}">
      <dsp:nvSpPr>
        <dsp:cNvPr id="0" name=""/>
        <dsp:cNvSpPr/>
      </dsp:nvSpPr>
      <dsp:spPr>
        <a:xfrm>
          <a:off x="0" y="1462"/>
          <a:ext cx="8352928" cy="80208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625475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rPr>
            <a:t>客製化程度高</a:t>
          </a:r>
          <a:r>
            <a:rPr lang="en-US" altLang="zh-TW" sz="30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30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多樣少量</a:t>
          </a:r>
          <a:r>
            <a:rPr lang="en-US" altLang="zh-TW" sz="30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)</a:t>
          </a:r>
          <a:r>
            <a:rPr lang="zh-TW" altLang="en-US" sz="3000" kern="120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rPr>
            <a:t>，毛利高</a:t>
          </a:r>
          <a:endParaRPr lang="zh-TW" altLang="en-US" sz="30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1462"/>
        <a:ext cx="8352928" cy="802089"/>
      </dsp:txXfrm>
    </dsp:sp>
    <dsp:sp modelId="{029C39C6-AA6C-4ABF-A6E6-FB24EDC8D8CC}">
      <dsp:nvSpPr>
        <dsp:cNvPr id="0" name=""/>
        <dsp:cNvSpPr/>
      </dsp:nvSpPr>
      <dsp:spPr>
        <a:xfrm>
          <a:off x="0" y="816208"/>
          <a:ext cx="8352928" cy="802089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625475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rPr>
            <a:t>長期供貨</a:t>
          </a:r>
          <a:r>
            <a:rPr lang="en-US" altLang="zh-TW" sz="30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(5-7</a:t>
          </a:r>
          <a:r>
            <a:rPr lang="zh-TW" altLang="en-US" sz="30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年</a:t>
          </a:r>
          <a:r>
            <a:rPr lang="en-US" altLang="zh-TW" sz="30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)</a:t>
          </a:r>
        </a:p>
      </dsp:txBody>
      <dsp:txXfrm>
        <a:off x="0" y="816208"/>
        <a:ext cx="8352928" cy="802089"/>
      </dsp:txXfrm>
    </dsp:sp>
    <dsp:sp modelId="{A01327F1-7348-446E-9184-22B36BE52097}">
      <dsp:nvSpPr>
        <dsp:cNvPr id="0" name=""/>
        <dsp:cNvSpPr/>
      </dsp:nvSpPr>
      <dsp:spPr>
        <a:xfrm>
          <a:off x="0" y="1630955"/>
          <a:ext cx="8352928" cy="802089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625475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rPr>
            <a:t>提供強大的技術支援與服務</a:t>
          </a:r>
          <a:endParaRPr lang="en-US" altLang="zh-TW" sz="30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0" y="1630955"/>
        <a:ext cx="8352928" cy="802089"/>
      </dsp:txXfrm>
    </dsp:sp>
    <dsp:sp modelId="{45002F59-A15C-407D-81DB-4E9CE1B96E76}">
      <dsp:nvSpPr>
        <dsp:cNvPr id="0" name=""/>
        <dsp:cNvSpPr/>
      </dsp:nvSpPr>
      <dsp:spPr>
        <a:xfrm>
          <a:off x="0" y="2445701"/>
          <a:ext cx="8352928" cy="802089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625475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rPr>
            <a:t>產品應用領域多元</a:t>
          </a:r>
          <a:r>
            <a:rPr lang="en-US" altLang="zh-TW" sz="30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30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新技術</a:t>
          </a:r>
          <a:r>
            <a:rPr lang="en-US" altLang="zh-TW" sz="30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30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新市場</a:t>
          </a:r>
          <a:r>
            <a:rPr lang="en-US" altLang="zh-TW" sz="30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30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新應用</a:t>
          </a:r>
          <a:r>
            <a:rPr lang="en-US" altLang="zh-TW" sz="3000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)</a:t>
          </a:r>
        </a:p>
      </dsp:txBody>
      <dsp:txXfrm>
        <a:off x="0" y="2445701"/>
        <a:ext cx="8352928" cy="802089"/>
      </dsp:txXfrm>
    </dsp:sp>
    <dsp:sp modelId="{E92D1022-4425-4E07-BCDA-DB2EC0DCC76C}">
      <dsp:nvSpPr>
        <dsp:cNvPr id="0" name=""/>
        <dsp:cNvSpPr/>
      </dsp:nvSpPr>
      <dsp:spPr>
        <a:xfrm>
          <a:off x="0" y="3260447"/>
          <a:ext cx="8352928" cy="80208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625475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rPr>
            <a:t>多採間接銷售模式 </a:t>
          </a:r>
          <a:endParaRPr lang="en-US" altLang="zh-TW" sz="3000" kern="1200" dirty="0" smtClean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0" y="3260447"/>
        <a:ext cx="8352928" cy="80208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DEE267-821B-47E8-B747-1E249D2DFC9D}">
      <dsp:nvSpPr>
        <dsp:cNvPr id="0" name=""/>
        <dsp:cNvSpPr/>
      </dsp:nvSpPr>
      <dsp:spPr>
        <a:xfrm rot="10800000">
          <a:off x="1630856" y="348875"/>
          <a:ext cx="5178183" cy="1139214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065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自有研發團隊</a:t>
          </a:r>
          <a:endParaRPr lang="zh-TW" altLang="en-US" sz="4400" b="1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10800000">
        <a:off x="1630856" y="348875"/>
        <a:ext cx="5178183" cy="1139214"/>
      </dsp:txXfrm>
    </dsp:sp>
    <dsp:sp modelId="{9A955276-CC64-4582-8586-44ECDED60F90}">
      <dsp:nvSpPr>
        <dsp:cNvPr id="0" name=""/>
        <dsp:cNvSpPr/>
      </dsp:nvSpPr>
      <dsp:spPr>
        <a:xfrm>
          <a:off x="977701" y="265328"/>
          <a:ext cx="1306309" cy="130630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EFE07E-D8D2-4D3F-B0AE-C4C14BE6794D}">
      <dsp:nvSpPr>
        <dsp:cNvPr id="0" name=""/>
        <dsp:cNvSpPr/>
      </dsp:nvSpPr>
      <dsp:spPr>
        <a:xfrm rot="10800000">
          <a:off x="1630856" y="1655184"/>
          <a:ext cx="5178183" cy="1139214"/>
        </a:xfrm>
        <a:prstGeom prst="homePlat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065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自有生產效能</a:t>
          </a:r>
          <a:endParaRPr lang="zh-TW" altLang="en-US" sz="4400" b="1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10800000">
        <a:off x="1630856" y="1655184"/>
        <a:ext cx="5178183" cy="1139214"/>
      </dsp:txXfrm>
    </dsp:sp>
    <dsp:sp modelId="{07470CAC-5FD4-437B-8C62-AF509291AD76}">
      <dsp:nvSpPr>
        <dsp:cNvPr id="0" name=""/>
        <dsp:cNvSpPr/>
      </dsp:nvSpPr>
      <dsp:spPr>
        <a:xfrm>
          <a:off x="977701" y="1571636"/>
          <a:ext cx="1306309" cy="130630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C45C4-CB35-4F54-B35E-88C8D1711ED4}">
      <dsp:nvSpPr>
        <dsp:cNvPr id="0" name=""/>
        <dsp:cNvSpPr/>
      </dsp:nvSpPr>
      <dsp:spPr>
        <a:xfrm rot="10800000">
          <a:off x="1630856" y="2980647"/>
          <a:ext cx="5178183" cy="1139214"/>
        </a:xfrm>
        <a:prstGeom prst="homePlat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065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自有銷售通路</a:t>
          </a:r>
          <a:endParaRPr lang="zh-TW" altLang="en-US" sz="4400" b="1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10800000">
        <a:off x="1630856" y="2980647"/>
        <a:ext cx="5178183" cy="1139214"/>
      </dsp:txXfrm>
    </dsp:sp>
    <dsp:sp modelId="{F84240BC-CC63-4A1C-85F7-D4A00DF8E5B5}">
      <dsp:nvSpPr>
        <dsp:cNvPr id="0" name=""/>
        <dsp:cNvSpPr/>
      </dsp:nvSpPr>
      <dsp:spPr>
        <a:xfrm>
          <a:off x="977701" y="2897099"/>
          <a:ext cx="1306309" cy="130630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89326E-FB1E-4945-8125-BDDD08B2A5A7}">
      <dsp:nvSpPr>
        <dsp:cNvPr id="0" name=""/>
        <dsp:cNvSpPr/>
      </dsp:nvSpPr>
      <dsp:spPr>
        <a:xfrm rot="10800000">
          <a:off x="1630856" y="4302180"/>
          <a:ext cx="5178183" cy="1139214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065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取得多項專利</a:t>
          </a:r>
          <a:endParaRPr lang="zh-TW" altLang="en-US" sz="4400" b="1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10800000">
        <a:off x="1630856" y="4302180"/>
        <a:ext cx="5178183" cy="1139214"/>
      </dsp:txXfrm>
    </dsp:sp>
    <dsp:sp modelId="{915EF555-D18D-447A-AB2B-8B2F596F046A}">
      <dsp:nvSpPr>
        <dsp:cNvPr id="0" name=""/>
        <dsp:cNvSpPr/>
      </dsp:nvSpPr>
      <dsp:spPr>
        <a:xfrm>
          <a:off x="977701" y="4214840"/>
          <a:ext cx="1306309" cy="130630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CA736A-FA82-41DD-8DEF-672146F60EB6}">
      <dsp:nvSpPr>
        <dsp:cNvPr id="0" name=""/>
        <dsp:cNvSpPr/>
      </dsp:nvSpPr>
      <dsp:spPr>
        <a:xfrm>
          <a:off x="1635164" y="0"/>
          <a:ext cx="2030088" cy="1942640"/>
        </a:xfrm>
        <a:prstGeom prst="trapezoid">
          <a:avLst>
            <a:gd name="adj" fmla="val 52251"/>
          </a:avLst>
        </a:prstGeom>
        <a:solidFill>
          <a:srgbClr val="00B0F0"/>
        </a:solidFill>
        <a:ln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整合性服務</a:t>
          </a:r>
          <a:endParaRPr lang="en-US" altLang="zh-TW" sz="2000" kern="1200" dirty="0" smtClean="0">
            <a:latin typeface="微軟正黑體" pitchFamily="34" charset="-120"/>
            <a:ea typeface="微軟正黑體" pitchFamily="34" charset="-120"/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供應商</a:t>
          </a:r>
          <a:endParaRPr lang="en-US" altLang="zh-TW" sz="2000" kern="1200" dirty="0" smtClean="0">
            <a:latin typeface="微軟正黑體" pitchFamily="34" charset="-120"/>
            <a:ea typeface="微軟正黑體" pitchFamily="34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baseline="0" dirty="0" smtClean="0">
              <a:latin typeface="微軟正黑體" pitchFamily="34" charset="-120"/>
              <a:ea typeface="微軟正黑體" pitchFamily="34" charset="-120"/>
            </a:rPr>
            <a:t>Service</a:t>
          </a:r>
          <a:r>
            <a:rPr lang="en-US" altLang="zh-TW" sz="1800" kern="1200" dirty="0" smtClean="0">
              <a:latin typeface="微軟正黑體" pitchFamily="34" charset="-120"/>
              <a:ea typeface="微軟正黑體" pitchFamily="34" charset="-120"/>
            </a:rPr>
            <a:t> Provider</a:t>
          </a:r>
          <a:endParaRPr lang="zh-TW" altLang="en-US" sz="1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635164" y="0"/>
        <a:ext cx="2030088" cy="1942640"/>
      </dsp:txXfrm>
    </dsp:sp>
    <dsp:sp modelId="{91E9835D-71AC-41FC-8C23-F1C0840A57DF}">
      <dsp:nvSpPr>
        <dsp:cNvPr id="0" name=""/>
        <dsp:cNvSpPr/>
      </dsp:nvSpPr>
      <dsp:spPr>
        <a:xfrm>
          <a:off x="942450" y="1944075"/>
          <a:ext cx="3415517" cy="1325750"/>
        </a:xfrm>
        <a:prstGeom prst="trapezoid">
          <a:avLst>
            <a:gd name="adj" fmla="val 52251"/>
          </a:avLst>
        </a:prstGeom>
        <a:solidFill>
          <a:srgbClr val="92D050"/>
        </a:solidFill>
        <a:ln>
          <a:solidFill>
            <a:schemeClr val="accent3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baseline="0" dirty="0" smtClean="0">
              <a:latin typeface="微軟正黑體" pitchFamily="34" charset="-120"/>
              <a:ea typeface="微軟正黑體" pitchFamily="34" charset="-120"/>
            </a:rPr>
            <a:t>軟體附加</a:t>
          </a:r>
          <a:endParaRPr lang="en-US" altLang="zh-TW" sz="2400" kern="1200" baseline="0" dirty="0" smtClean="0">
            <a:latin typeface="微軟正黑體" pitchFamily="34" charset="-120"/>
            <a:ea typeface="微軟正黑體" pitchFamily="34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baseline="0" dirty="0" smtClean="0">
              <a:latin typeface="微軟正黑體" pitchFamily="34" charset="-120"/>
              <a:ea typeface="微軟正黑體" pitchFamily="34" charset="-120"/>
            </a:rPr>
            <a:t>Solution</a:t>
          </a:r>
          <a:r>
            <a:rPr lang="en-US" altLang="zh-TW" sz="1800" kern="1200" dirty="0" smtClean="0">
              <a:latin typeface="微軟正黑體" pitchFamily="34" charset="-120"/>
              <a:ea typeface="微軟正黑體" pitchFamily="34" charset="-120"/>
            </a:rPr>
            <a:t> Provider</a:t>
          </a:r>
          <a:endParaRPr lang="zh-TW" altLang="en-US" sz="1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540165" y="1944075"/>
        <a:ext cx="2220086" cy="1325750"/>
      </dsp:txXfrm>
    </dsp:sp>
    <dsp:sp modelId="{F6DEE456-3933-4AF3-81D5-25EE67337A1A}">
      <dsp:nvSpPr>
        <dsp:cNvPr id="0" name=""/>
        <dsp:cNvSpPr/>
      </dsp:nvSpPr>
      <dsp:spPr>
        <a:xfrm>
          <a:off x="0" y="3268390"/>
          <a:ext cx="5300418" cy="1803707"/>
        </a:xfrm>
        <a:prstGeom prst="trapezoid">
          <a:avLst>
            <a:gd name="adj" fmla="val 52251"/>
          </a:avLst>
        </a:prstGeom>
        <a:solidFill>
          <a:schemeClr val="accent6">
            <a:lumMod val="75000"/>
          </a:schemeClr>
        </a:solidFill>
        <a:ln w="9525" cap="flat" cmpd="sng" algn="ctr">
          <a:solidFill>
            <a:srgbClr val="FF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0" kern="1200" baseline="0" dirty="0" smtClean="0">
              <a:latin typeface="微軟正黑體" pitchFamily="34" charset="-120"/>
              <a:ea typeface="微軟正黑體" pitchFamily="34" charset="-120"/>
            </a:rPr>
            <a:t>硬體設計製造</a:t>
          </a:r>
          <a:endParaRPr lang="en-US" altLang="zh-TW" sz="2400" b="0" kern="1200" baseline="0" dirty="0" smtClean="0">
            <a:latin typeface="微軟正黑體" pitchFamily="34" charset="-120"/>
            <a:ea typeface="微軟正黑體" pitchFamily="34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baseline="0" dirty="0" smtClean="0">
              <a:latin typeface="微軟正黑體" pitchFamily="34" charset="-120"/>
              <a:ea typeface="微軟正黑體" pitchFamily="34" charset="-120"/>
            </a:rPr>
            <a:t>Hardware</a:t>
          </a:r>
          <a:r>
            <a:rPr lang="en-US" altLang="zh-TW" sz="1800" kern="1200" dirty="0" smtClean="0">
              <a:latin typeface="微軟正黑體" pitchFamily="34" charset="-120"/>
              <a:ea typeface="微軟正黑體" pitchFamily="34" charset="-120"/>
            </a:rPr>
            <a:t> Provider </a:t>
          </a:r>
          <a:endParaRPr lang="zh-TW" altLang="en-US" sz="1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927573" y="3268390"/>
        <a:ext cx="3445271" cy="180370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D9BD6E-453D-44CC-9754-F07CB0482989}">
      <dsp:nvSpPr>
        <dsp:cNvPr id="0" name=""/>
        <dsp:cNvSpPr/>
      </dsp:nvSpPr>
      <dsp:spPr>
        <a:xfrm>
          <a:off x="977865" y="0"/>
          <a:ext cx="5268014" cy="5221853"/>
        </a:xfrm>
        <a:prstGeom prst="ellipse">
          <a:avLst/>
        </a:prstGeom>
        <a:gradFill rotWithShape="0">
          <a:gsLst>
            <a:gs pos="0">
              <a:srgbClr val="03D4A8"/>
            </a:gs>
            <a:gs pos="63000">
              <a:srgbClr val="00B0F0"/>
            </a:gs>
            <a:gs pos="100000">
              <a:srgbClr val="0087E6"/>
            </a:gs>
            <a:gs pos="100000">
              <a:srgbClr val="005CBF"/>
            </a:gs>
          </a:gsLst>
          <a:lin ang="16200000" scaled="0"/>
        </a:gradFill>
        <a:ln>
          <a:noFill/>
        </a:ln>
        <a:effectLst>
          <a:outerShdw blurRad="40000" dist="127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12065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統合夥伴力量</a:t>
          </a:r>
          <a:endParaRPr lang="zh-TW" altLang="en-US" sz="2200" b="1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875403" y="261092"/>
        <a:ext cx="1472936" cy="783277"/>
      </dsp:txXfrm>
    </dsp:sp>
    <dsp:sp modelId="{AB1B2D70-A175-444E-8DCD-2B7105468988}">
      <dsp:nvSpPr>
        <dsp:cNvPr id="0" name=""/>
        <dsp:cNvSpPr/>
      </dsp:nvSpPr>
      <dsp:spPr>
        <a:xfrm>
          <a:off x="1538378" y="1044370"/>
          <a:ext cx="4177482" cy="4177482"/>
        </a:xfrm>
        <a:prstGeom prst="ellipse">
          <a:avLst/>
        </a:prstGeom>
        <a:solidFill>
          <a:srgbClr val="6DD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6350" h="1270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整合行銷</a:t>
          </a:r>
          <a:endParaRPr lang="zh-TW" altLang="en-US" sz="2200" b="1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897104" y="1295019"/>
        <a:ext cx="1460030" cy="751946"/>
      </dsp:txXfrm>
    </dsp:sp>
    <dsp:sp modelId="{103DF258-4E61-4574-A67F-8711C1910426}">
      <dsp:nvSpPr>
        <dsp:cNvPr id="0" name=""/>
        <dsp:cNvSpPr/>
      </dsp:nvSpPr>
      <dsp:spPr>
        <a:xfrm>
          <a:off x="2031175" y="2088741"/>
          <a:ext cx="3133111" cy="3133111"/>
        </a:xfrm>
        <a:prstGeom prst="ellipse">
          <a:avLst/>
        </a:prstGeom>
        <a:solidFill>
          <a:srgbClr val="9AE8E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rPr>
            <a:t>建構標準產品線</a:t>
          </a:r>
          <a:endParaRPr lang="zh-TW" altLang="en-US" sz="2200" b="1" kern="1200" dirty="0">
            <a:solidFill>
              <a:srgbClr val="C0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867716" y="2323724"/>
        <a:ext cx="1460030" cy="704950"/>
      </dsp:txXfrm>
    </dsp:sp>
    <dsp:sp modelId="{92380507-4966-402D-9EFF-D01E8A4BDDC4}">
      <dsp:nvSpPr>
        <dsp:cNvPr id="0" name=""/>
        <dsp:cNvSpPr/>
      </dsp:nvSpPr>
      <dsp:spPr>
        <a:xfrm>
          <a:off x="2582749" y="3133111"/>
          <a:ext cx="2088741" cy="2088741"/>
        </a:xfrm>
        <a:prstGeom prst="ellipse">
          <a:avLst/>
        </a:prstGeom>
        <a:solidFill>
          <a:srgbClr val="C6F2F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>
              <a:solidFill>
                <a:schemeClr val="accent6">
                  <a:lumMod val="75000"/>
                </a:schemeClr>
              </a:solidFill>
            </a:rPr>
            <a:t>Branding</a:t>
          </a:r>
          <a:endParaRPr lang="zh-TW" altLang="en-US" sz="24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888638" y="3655297"/>
        <a:ext cx="1476963" cy="104437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D093F4-FB08-42CF-A8CE-D218A5877B40}">
      <dsp:nvSpPr>
        <dsp:cNvPr id="0" name=""/>
        <dsp:cNvSpPr/>
      </dsp:nvSpPr>
      <dsp:spPr>
        <a:xfrm>
          <a:off x="1638535" y="271265"/>
          <a:ext cx="2060663" cy="2060663"/>
        </a:xfrm>
        <a:prstGeom prst="pieWedge">
          <a:avLst/>
        </a:prstGeom>
        <a:solidFill>
          <a:srgbClr val="009999"/>
        </a:solidFill>
        <a:ln>
          <a:noFill/>
        </a:ln>
        <a:effectLst>
          <a:outerShdw blurRad="40000" dist="88900" dir="21594000" rotWithShape="0">
            <a:srgbClr val="000000">
              <a:alpha val="35000"/>
            </a:srgbClr>
          </a:outerShdw>
        </a:effectLst>
        <a:scene3d>
          <a:camera prst="orthographicFront"/>
          <a:lightRig rig="harsh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研發</a:t>
          </a:r>
          <a:endParaRPr lang="zh-TW" altLang="en-US" sz="3600" kern="1200" dirty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</dsp:txBody>
      <dsp:txXfrm>
        <a:off x="1638535" y="271265"/>
        <a:ext cx="2060663" cy="2060663"/>
      </dsp:txXfrm>
    </dsp:sp>
    <dsp:sp modelId="{5C8DD73B-75E5-4756-A50A-02B2FCA264E8}">
      <dsp:nvSpPr>
        <dsp:cNvPr id="0" name=""/>
        <dsp:cNvSpPr/>
      </dsp:nvSpPr>
      <dsp:spPr>
        <a:xfrm rot="5400000">
          <a:off x="3794378" y="271265"/>
          <a:ext cx="2060663" cy="2060663"/>
        </a:xfrm>
        <a:prstGeom prst="pieWedge">
          <a:avLst/>
        </a:prstGeom>
        <a:solidFill>
          <a:srgbClr val="009999"/>
        </a:solidFill>
        <a:ln>
          <a:noFill/>
        </a:ln>
        <a:effectLst>
          <a:outerShdw blurRad="40000" dist="88900" dir="21594000" rotWithShape="0">
            <a:srgbClr val="000000">
              <a:alpha val="35000"/>
            </a:srgbClr>
          </a:outerShdw>
        </a:effectLst>
        <a:scene3d>
          <a:camera prst="orthographicFront"/>
          <a:lightRig rig="harsh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行銷</a:t>
          </a:r>
          <a:endParaRPr lang="zh-TW" altLang="en-US" sz="3600" kern="1200" dirty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</dsp:txBody>
      <dsp:txXfrm rot="5400000">
        <a:off x="3794378" y="271265"/>
        <a:ext cx="2060663" cy="2060663"/>
      </dsp:txXfrm>
    </dsp:sp>
    <dsp:sp modelId="{16F9F96D-E377-41C2-807C-FF830850763C}">
      <dsp:nvSpPr>
        <dsp:cNvPr id="0" name=""/>
        <dsp:cNvSpPr/>
      </dsp:nvSpPr>
      <dsp:spPr>
        <a:xfrm rot="10800000">
          <a:off x="3794378" y="2427108"/>
          <a:ext cx="2060663" cy="2060663"/>
        </a:xfrm>
        <a:prstGeom prst="pieWedge">
          <a:avLst/>
        </a:prstGeom>
        <a:solidFill>
          <a:srgbClr val="009999"/>
        </a:solidFill>
        <a:ln>
          <a:noFill/>
        </a:ln>
        <a:effectLst>
          <a:outerShdw blurRad="40000" dist="88900" dir="21594000" rotWithShape="0">
            <a:srgbClr val="000000">
              <a:alpha val="35000"/>
            </a:srgbClr>
          </a:outerShdw>
        </a:effectLst>
        <a:scene3d>
          <a:camera prst="orthographicFront"/>
          <a:lightRig rig="harsh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服務</a:t>
          </a:r>
          <a:endParaRPr lang="zh-TW" altLang="en-US" sz="3600" kern="1200" dirty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</dsp:txBody>
      <dsp:txXfrm rot="10800000">
        <a:off x="3794378" y="2427108"/>
        <a:ext cx="2060663" cy="2060663"/>
      </dsp:txXfrm>
    </dsp:sp>
    <dsp:sp modelId="{01CADF1E-4440-4CAD-A51D-6ADFEB75D66D}">
      <dsp:nvSpPr>
        <dsp:cNvPr id="0" name=""/>
        <dsp:cNvSpPr/>
      </dsp:nvSpPr>
      <dsp:spPr>
        <a:xfrm rot="16200000">
          <a:off x="1638535" y="2427108"/>
          <a:ext cx="2060663" cy="2060663"/>
        </a:xfrm>
        <a:prstGeom prst="pieWedge">
          <a:avLst/>
        </a:prstGeom>
        <a:solidFill>
          <a:srgbClr val="009999"/>
        </a:solidFill>
        <a:ln>
          <a:noFill/>
        </a:ln>
        <a:effectLst>
          <a:outerShdw blurRad="40000" dist="88900" dir="21594000" rotWithShape="0">
            <a:srgbClr val="000000">
              <a:alpha val="35000"/>
            </a:srgbClr>
          </a:outerShdw>
        </a:effectLst>
        <a:scene3d>
          <a:camera prst="orthographicFront"/>
          <a:lightRig rig="harsh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生產</a:t>
          </a:r>
          <a:endParaRPr lang="zh-TW" altLang="en-US" sz="3600" kern="1200" dirty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</dsp:txBody>
      <dsp:txXfrm rot="16200000">
        <a:off x="1638535" y="2427108"/>
        <a:ext cx="2060663" cy="2060663"/>
      </dsp:txXfrm>
    </dsp:sp>
    <dsp:sp modelId="{F06FBDD2-217D-4794-88D8-75EC602BB9A7}">
      <dsp:nvSpPr>
        <dsp:cNvPr id="0" name=""/>
        <dsp:cNvSpPr/>
      </dsp:nvSpPr>
      <dsp:spPr>
        <a:xfrm>
          <a:off x="3391050" y="1951205"/>
          <a:ext cx="711476" cy="61867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E3FEC2A-0D1C-4600-845D-776914B4B546}">
      <dsp:nvSpPr>
        <dsp:cNvPr id="0" name=""/>
        <dsp:cNvSpPr/>
      </dsp:nvSpPr>
      <dsp:spPr>
        <a:xfrm rot="10800000">
          <a:off x="3391050" y="2189157"/>
          <a:ext cx="711476" cy="61867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4#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89C7F-CCCA-48C2-AEC0-1AB94FAF5340}" type="datetimeFigureOut">
              <a:rPr lang="zh-TW" altLang="en-US" smtClean="0"/>
              <a:pPr/>
              <a:t>2013/4/9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9157C-4B70-4019-9B5F-17F05347B61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FA6A3-59D0-4A9E-B5DF-A4D78FF6F615}" type="datetimeFigureOut">
              <a:rPr lang="zh-TW" altLang="en-US" smtClean="0"/>
              <a:pPr/>
              <a:t>2013/4/9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3B19F-5644-4178-B272-6D6D779610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459344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3B19F-5644-4178-B272-6D6D7796104A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3B19F-5644-4178-B272-6D6D7796104A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2013 kick-off meeting_封面-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1902" cy="68853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18648" cy="1470025"/>
          </a:xfrm>
        </p:spPr>
        <p:txBody>
          <a:bodyPr>
            <a:noAutofit/>
          </a:bodyPr>
          <a:lstStyle>
            <a:lvl1pPr algn="ctr">
              <a:defRPr sz="500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2203648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 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2013/3/28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38EF3-BA93-4EDE-BFA1-A346B26729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2013/3/28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38EF3-BA93-4EDE-BFA1-A346B26729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2013/3/28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38EF3-BA93-4EDE-BFA1-A346B26729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2013/3/28</a:t>
            </a:r>
            <a:endParaRPr lang="zh-TW" altLang="en-US"/>
          </a:p>
        </p:txBody>
      </p:sp>
      <p:sp>
        <p:nvSpPr>
          <p:cNvPr id="4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A3C35-7720-4F61-A18E-407533B85CE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38EF3-BA93-4EDE-BFA1-A346B267294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D9DB-06EA-4286-8B1A-2AF94930FB39}" type="datetimeFigureOut">
              <a:rPr lang="zh-TW" altLang="en-US" smtClean="0"/>
              <a:pPr/>
              <a:t>2013/4/9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776B-D4B7-499B-8A34-72763988B4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D9DB-06EA-4286-8B1A-2AF94930FB39}" type="datetimeFigureOut">
              <a:rPr lang="zh-TW" altLang="en-US" smtClean="0"/>
              <a:pPr/>
              <a:t>2013/4/9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776B-D4B7-499B-8A34-72763988B4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D9DB-06EA-4286-8B1A-2AF94930FB39}" type="datetimeFigureOut">
              <a:rPr lang="zh-TW" altLang="en-US" smtClean="0"/>
              <a:pPr/>
              <a:t>2013/4/9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776B-D4B7-499B-8A34-72763988B4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D9DB-06EA-4286-8B1A-2AF94930FB39}" type="datetimeFigureOut">
              <a:rPr lang="zh-TW" altLang="en-US" smtClean="0"/>
              <a:pPr/>
              <a:t>2013/4/9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776B-D4B7-499B-8A34-72763988B4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D9DB-06EA-4286-8B1A-2AF94930FB39}" type="datetimeFigureOut">
              <a:rPr lang="zh-TW" altLang="en-US" smtClean="0"/>
              <a:pPr/>
              <a:t>2013/4/9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776B-D4B7-499B-8A34-72763988B4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D9DB-06EA-4286-8B1A-2AF94930FB39}" type="datetimeFigureOut">
              <a:rPr lang="zh-TW" altLang="en-US" smtClean="0"/>
              <a:pPr/>
              <a:t>2013/4/9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776B-D4B7-499B-8A34-72763988B4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2013/3/28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38EF3-BA93-4EDE-BFA1-A346B267294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內容版面配置區 5" descr="2013 kick-off meeting_內頁-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91901" cy="68853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D9DB-06EA-4286-8B1A-2AF94930FB39}" type="datetimeFigureOut">
              <a:rPr lang="zh-TW" altLang="en-US" smtClean="0"/>
              <a:pPr/>
              <a:t>2013/4/9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776B-D4B7-499B-8A34-72763988B4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D9DB-06EA-4286-8B1A-2AF94930FB39}" type="datetimeFigureOut">
              <a:rPr lang="zh-TW" altLang="en-US" smtClean="0"/>
              <a:pPr/>
              <a:t>2013/4/9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776B-D4B7-499B-8A34-72763988B4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D9DB-06EA-4286-8B1A-2AF94930FB39}" type="datetimeFigureOut">
              <a:rPr lang="zh-TW" altLang="en-US" smtClean="0"/>
              <a:pPr/>
              <a:t>2013/4/9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776B-D4B7-499B-8A34-72763988B4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D9DB-06EA-4286-8B1A-2AF94930FB39}" type="datetimeFigureOut">
              <a:rPr lang="zh-TW" altLang="en-US" smtClean="0"/>
              <a:pPr/>
              <a:t>2013/4/9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776B-D4B7-499B-8A34-72763988B4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D9DB-06EA-4286-8B1A-2AF94930FB39}" type="datetimeFigureOut">
              <a:rPr lang="zh-TW" altLang="en-US" smtClean="0"/>
              <a:pPr/>
              <a:t>2013/4/9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776B-D4B7-499B-8A34-72763988B4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2013/3/28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38EF3-BA93-4EDE-BFA1-A346B26729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2013/3/28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38EF3-BA93-4EDE-BFA1-A346B26729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2013/3/28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38EF3-BA93-4EDE-BFA1-A346B26729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2013/3/28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38EF3-BA93-4EDE-BFA1-A346B26729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2013/3/28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38EF3-BA93-4EDE-BFA1-A346B26729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2013/3/28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38EF3-BA93-4EDE-BFA1-A346B26729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2013/3/28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38EF3-BA93-4EDE-BFA1-A346B26729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5" descr="2013 kick-off meeting_內頁-01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-1" y="0"/>
            <a:ext cx="9191901" cy="6885384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3707904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B138EF3-BA93-4EDE-BFA1-A346B267294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微軟正黑體" pitchFamily="34" charset="-120"/>
          <a:ea typeface="微軟正黑體" pitchFamily="34" charset="-120"/>
          <a:cs typeface="Arial" pitchFamily="34" charset="0"/>
        </a:defRPr>
      </a:lvl1pPr>
    </p:titleStyle>
    <p:bodyStyle>
      <a:lvl1pPr marL="449263" indent="-449263" algn="l" defTabSz="914400" rtl="0" eaLnBrk="1" latinLnBrk="0" hangingPunct="1">
        <a:lnSpc>
          <a:spcPts val="4200"/>
        </a:lnSpc>
        <a:spcBef>
          <a:spcPct val="20000"/>
        </a:spcBef>
        <a:buSzPct val="90000"/>
        <a:buFont typeface="Wingdings" pitchFamily="2" charset="2"/>
        <a:buChar char="l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Arial" pitchFamily="34" charset="0"/>
        </a:defRPr>
      </a:lvl1pPr>
      <a:lvl2pPr marL="989013" indent="-531813" algn="l" defTabSz="914400" rtl="0" eaLnBrk="1" latinLnBrk="0" hangingPunct="1">
        <a:lnSpc>
          <a:spcPts val="4200"/>
        </a:lnSpc>
        <a:spcBef>
          <a:spcPct val="20000"/>
        </a:spcBef>
        <a:buSzPct val="80000"/>
        <a:buFont typeface="Wingdings" pitchFamily="2" charset="2"/>
        <a:buChar char="u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Arial" pitchFamily="34" charset="0"/>
        </a:defRPr>
      </a:lvl2pPr>
      <a:lvl3pPr marL="1438275" indent="-358775" algn="l" defTabSz="914400" rtl="0" eaLnBrk="1" latinLnBrk="0" hangingPunct="1">
        <a:lnSpc>
          <a:spcPts val="4200"/>
        </a:lnSpc>
        <a:spcBef>
          <a:spcPct val="20000"/>
        </a:spcBef>
        <a:buFont typeface="Wingdings" pitchFamily="2" charset="2"/>
        <a:buChar char="Ø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Arial" pitchFamily="34" charset="0"/>
        </a:defRPr>
      </a:lvl3pPr>
      <a:lvl4pPr marL="1889125" indent="-360363" algn="l" defTabSz="914400" rtl="0" eaLnBrk="1" latinLnBrk="0" hangingPunct="1">
        <a:lnSpc>
          <a:spcPts val="4200"/>
        </a:lnSpc>
        <a:spcBef>
          <a:spcPct val="20000"/>
        </a:spcBef>
        <a:buFont typeface="Wingdings" pitchFamily="2" charset="2"/>
        <a:buChar char="ü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Arial" pitchFamily="34" charset="0"/>
        </a:defRPr>
      </a:lvl4pPr>
      <a:lvl5pPr marL="2057400" indent="-228600" algn="l" defTabSz="914400" rtl="0" eaLnBrk="1" latinLnBrk="0" hangingPunct="1">
        <a:lnSpc>
          <a:spcPts val="42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D9DB-06EA-4286-8B1A-2AF94930FB39}" type="datetimeFigureOut">
              <a:rPr lang="zh-TW" altLang="en-US" smtClean="0"/>
              <a:pPr/>
              <a:t>2013/4/9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B776B-D4B7-499B-8A34-72763988B4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11" Type="http://schemas.openxmlformats.org/officeDocument/2006/relationships/image" Target="../media/image42.jpeg"/><Relationship Id="rId5" Type="http://schemas.openxmlformats.org/officeDocument/2006/relationships/image" Target="../media/image36.pn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11" Type="http://schemas.openxmlformats.org/officeDocument/2006/relationships/image" Target="../media/image62.gif"/><Relationship Id="rId5" Type="http://schemas.openxmlformats.org/officeDocument/2006/relationships/image" Target="../media/image57.png"/><Relationship Id="rId10" Type="http://schemas.openxmlformats.org/officeDocument/2006/relationships/image" Target="../media/image45.pn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71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7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391023"/>
            <a:ext cx="7918648" cy="1470025"/>
          </a:xfrm>
        </p:spPr>
        <p:txBody>
          <a:bodyPr/>
          <a:lstStyle/>
          <a:p>
            <a:pPr>
              <a:lnSpc>
                <a:spcPts val="7200"/>
              </a:lnSpc>
              <a:defRPr/>
            </a:pPr>
            <a:r>
              <a:rPr lang="zh-TW" altLang="en-US" sz="54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磐儀科技股份有限公司</a:t>
            </a:r>
            <a:br>
              <a:rPr lang="zh-TW" altLang="en-US" sz="54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54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公司簡介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03648" y="4509120"/>
            <a:ext cx="6400800" cy="1129680"/>
          </a:xfrm>
        </p:spPr>
        <p:txBody>
          <a:bodyPr>
            <a:noAutofit/>
          </a:bodyPr>
          <a:lstStyle/>
          <a:p>
            <a:r>
              <a:rPr lang="zh-TW" altLang="en-US" sz="3000" dirty="0" smtClean="0">
                <a:latin typeface="Adobe 繁黑體 Std B" pitchFamily="34" charset="-120"/>
                <a:ea typeface="Adobe 繁黑體 Std B" pitchFamily="34" charset="-120"/>
              </a:rPr>
              <a:t>董事長     李明     報告</a:t>
            </a:r>
            <a:endParaRPr lang="en-US" altLang="zh-TW" sz="30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3000" dirty="0" smtClean="0">
                <a:latin typeface="Adobe 繁黑體 Std B" pitchFamily="34" charset="-120"/>
                <a:ea typeface="Adobe 繁黑體 Std B" pitchFamily="34" charset="-120"/>
              </a:rPr>
              <a:t>2013/4/9</a:t>
            </a:r>
            <a:endParaRPr lang="zh-TW" altLang="en-US" sz="30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79512" y="476672"/>
            <a:ext cx="3788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股票代號：</a:t>
            </a: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3594</a:t>
            </a:r>
            <a:endParaRPr lang="zh-TW" alt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924944"/>
            <a:ext cx="7918648" cy="1470025"/>
          </a:xfrm>
        </p:spPr>
        <p:txBody>
          <a:bodyPr/>
          <a:lstStyle/>
          <a:p>
            <a:r>
              <a:rPr lang="zh-TW" altLang="en-US" sz="66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產業概況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25" y="3860800"/>
            <a:ext cx="2808288" cy="2486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產業關聯圖</a:t>
            </a:r>
            <a:endParaRPr lang="zh-TW" altLang="en-US" dirty="0"/>
          </a:p>
        </p:txBody>
      </p:sp>
      <p:cxnSp>
        <p:nvCxnSpPr>
          <p:cNvPr id="5" name="直線接點 4"/>
          <p:cNvCxnSpPr/>
          <p:nvPr/>
        </p:nvCxnSpPr>
        <p:spPr>
          <a:xfrm>
            <a:off x="1907704" y="2597347"/>
            <a:ext cx="294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1907704" y="3753036"/>
            <a:ext cx="294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1907704" y="2180580"/>
            <a:ext cx="294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群組 102"/>
          <p:cNvGrpSpPr/>
          <p:nvPr/>
        </p:nvGrpSpPr>
        <p:grpSpPr>
          <a:xfrm>
            <a:off x="739793" y="1625889"/>
            <a:ext cx="1462879" cy="290943"/>
            <a:chOff x="739793" y="1625889"/>
            <a:chExt cx="1462879" cy="290943"/>
          </a:xfrm>
        </p:grpSpPr>
        <p:cxnSp>
          <p:nvCxnSpPr>
            <p:cNvPr id="4" name="直線接點 3"/>
            <p:cNvCxnSpPr/>
            <p:nvPr/>
          </p:nvCxnSpPr>
          <p:spPr>
            <a:xfrm>
              <a:off x="1907704" y="1771360"/>
              <a:ext cx="2949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739793" y="1625889"/>
              <a:ext cx="1163149" cy="290943"/>
            </a:xfrm>
            <a:prstGeom prst="rect">
              <a:avLst/>
            </a:prstGeom>
            <a:solidFill>
              <a:srgbClr val="ACFD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144000"/>
                </a:lnSpc>
              </a:pPr>
              <a:r>
                <a:rPr lang="zh-TW" altLang="en-US" sz="1400" dirty="0">
                  <a:latin typeface="新細明體" pitchFamily="18" charset="-120"/>
                  <a:ea typeface="新細明體" pitchFamily="18" charset="-120"/>
                </a:rPr>
                <a:t>印刷電路板</a:t>
              </a:r>
              <a:endParaRPr lang="zh-TW" sz="1400" dirty="0">
                <a:latin typeface="新細明體" pitchFamily="18" charset="-120"/>
                <a:ea typeface="新細明體" pitchFamily="18" charset="-120"/>
              </a:endParaRPr>
            </a:p>
          </p:txBody>
        </p:sp>
      </p:grp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35031" y="2030305"/>
            <a:ext cx="1172673" cy="300550"/>
          </a:xfrm>
          <a:prstGeom prst="rect">
            <a:avLst/>
          </a:prstGeom>
          <a:solidFill>
            <a:srgbClr val="ACFD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44000"/>
              </a:lnSpc>
            </a:pPr>
            <a:r>
              <a:rPr lang="zh-TW" altLang="en-US" sz="1400" dirty="0">
                <a:latin typeface="新細明體" pitchFamily="18" charset="-120"/>
                <a:ea typeface="新細明體" pitchFamily="18" charset="-120"/>
              </a:rPr>
              <a:t>半導體晶片</a:t>
            </a:r>
            <a:endParaRPr lang="zh-TW" sz="1400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35031" y="2444328"/>
            <a:ext cx="1172673" cy="306039"/>
          </a:xfrm>
          <a:prstGeom prst="rect">
            <a:avLst/>
          </a:prstGeom>
          <a:solidFill>
            <a:srgbClr val="ACFD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44000"/>
              </a:lnSpc>
            </a:pPr>
            <a:r>
              <a:rPr lang="zh-TW" altLang="en-US" sz="1400" dirty="0">
                <a:latin typeface="新細明體" pitchFamily="18" charset="-120"/>
                <a:ea typeface="新細明體" pitchFamily="18" charset="-120"/>
              </a:rPr>
              <a:t>電子零組件</a:t>
            </a:r>
            <a:endParaRPr lang="zh-TW" sz="1400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584016" y="1589253"/>
            <a:ext cx="1453723" cy="481408"/>
          </a:xfrm>
          <a:prstGeom prst="rect">
            <a:avLst/>
          </a:prstGeom>
          <a:solidFill>
            <a:srgbClr val="ACFD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lnSpc>
                <a:spcPct val="144000"/>
              </a:lnSpc>
              <a:spcBef>
                <a:spcPts val="900"/>
              </a:spcBef>
            </a:pPr>
            <a:r>
              <a:rPr lang="zh-TW" altLang="en-US" sz="1600" dirty="0" smtClean="0">
                <a:latin typeface="新細明體" pitchFamily="18" charset="-120"/>
                <a:ea typeface="新細明體" pitchFamily="18" charset="-120"/>
              </a:rPr>
              <a:t>智慧醫療</a:t>
            </a:r>
            <a:r>
              <a:rPr lang="zh-TW" altLang="en-US" sz="1600" dirty="0">
                <a:latin typeface="新細明體" pitchFamily="18" charset="-120"/>
                <a:ea typeface="新細明體" pitchFamily="18" charset="-120"/>
              </a:rPr>
              <a:t>電腦</a:t>
            </a:r>
            <a:endParaRPr lang="zh-TW" sz="1600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584016" y="2980334"/>
            <a:ext cx="1453723" cy="481408"/>
          </a:xfrm>
          <a:prstGeom prst="rect">
            <a:avLst/>
          </a:prstGeom>
          <a:solidFill>
            <a:srgbClr val="ACFD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spcBef>
                <a:spcPts val="900"/>
              </a:spcBef>
            </a:pPr>
            <a:r>
              <a:rPr lang="zh-TW" altLang="en-US" sz="1600" dirty="0" smtClean="0">
                <a:latin typeface="新細明體" pitchFamily="18" charset="-120"/>
                <a:ea typeface="新細明體" pitchFamily="18" charset="-120"/>
              </a:rPr>
              <a:t>智能交通電腦</a:t>
            </a:r>
            <a:endParaRPr lang="zh-TW" sz="1600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739793" y="4035916"/>
            <a:ext cx="1163149" cy="277219"/>
          </a:xfrm>
          <a:prstGeom prst="rect">
            <a:avLst/>
          </a:prstGeom>
          <a:solidFill>
            <a:srgbClr val="ACFD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44000"/>
              </a:lnSpc>
            </a:pPr>
            <a:r>
              <a:rPr lang="zh-TW" altLang="en-US" sz="1400" dirty="0">
                <a:latin typeface="新細明體" pitchFamily="18" charset="-120"/>
                <a:ea typeface="新細明體" pitchFamily="18" charset="-120"/>
              </a:rPr>
              <a:t>儲存裝置</a:t>
            </a:r>
            <a:endParaRPr lang="zh-TW" sz="1400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 rot="10800000" flipV="1">
            <a:off x="739793" y="3645224"/>
            <a:ext cx="1163149" cy="277219"/>
          </a:xfrm>
          <a:prstGeom prst="rect">
            <a:avLst/>
          </a:prstGeom>
          <a:solidFill>
            <a:srgbClr val="ACFD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44000"/>
              </a:lnSpc>
            </a:pPr>
            <a:r>
              <a:rPr lang="zh-TW" altLang="en-US" sz="1400" dirty="0">
                <a:latin typeface="新細明體" pitchFamily="18" charset="-120"/>
                <a:ea typeface="新細明體" pitchFamily="18" charset="-120"/>
              </a:rPr>
              <a:t>線材及配件</a:t>
            </a:r>
            <a:endParaRPr lang="zh-TW" sz="1400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739793" y="3254532"/>
            <a:ext cx="1163149" cy="277219"/>
          </a:xfrm>
          <a:prstGeom prst="rect">
            <a:avLst/>
          </a:prstGeom>
          <a:solidFill>
            <a:srgbClr val="ACFD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44000"/>
              </a:lnSpc>
            </a:pPr>
            <a:r>
              <a:rPr lang="zh-TW" altLang="en-US" sz="1400" dirty="0">
                <a:latin typeface="新細明體" pitchFamily="18" charset="-120"/>
                <a:ea typeface="新細明體" pitchFamily="18" charset="-120"/>
              </a:rPr>
              <a:t>散熱模組</a:t>
            </a:r>
            <a:endParaRPr lang="zh-TW" sz="1400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739793" y="4818673"/>
            <a:ext cx="1163149" cy="277219"/>
          </a:xfrm>
          <a:prstGeom prst="rect">
            <a:avLst/>
          </a:prstGeom>
          <a:solidFill>
            <a:srgbClr val="ACFD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44000"/>
              </a:lnSpc>
            </a:pPr>
            <a:r>
              <a:rPr lang="zh-TW" altLang="en-US" sz="1400" dirty="0">
                <a:latin typeface="新細明體" pitchFamily="18" charset="-120"/>
                <a:ea typeface="新細明體" pitchFamily="18" charset="-120"/>
              </a:rPr>
              <a:t>塑膠機殼</a:t>
            </a:r>
          </a:p>
          <a:p>
            <a:endParaRPr lang="zh-TW" altLang="zh-TW" sz="1400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 rot="10800000" flipV="1">
            <a:off x="739792" y="4426608"/>
            <a:ext cx="1163149" cy="278592"/>
          </a:xfrm>
          <a:prstGeom prst="rect">
            <a:avLst/>
          </a:prstGeom>
          <a:solidFill>
            <a:srgbClr val="ACFD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44000"/>
              </a:lnSpc>
            </a:pPr>
            <a:r>
              <a:rPr lang="zh-TW" altLang="en-US" sz="1400" dirty="0">
                <a:latin typeface="新細明體" pitchFamily="18" charset="-120"/>
                <a:ea typeface="新細明體" pitchFamily="18" charset="-120"/>
              </a:rPr>
              <a:t>液晶面板</a:t>
            </a:r>
            <a:endParaRPr lang="zh-TW" sz="1400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 rot="10800000" flipV="1">
            <a:off x="739792" y="5209365"/>
            <a:ext cx="1163149" cy="277219"/>
          </a:xfrm>
          <a:prstGeom prst="rect">
            <a:avLst/>
          </a:prstGeom>
          <a:solidFill>
            <a:srgbClr val="ACFD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44000"/>
              </a:lnSpc>
            </a:pPr>
            <a:r>
              <a:rPr lang="zh-TW" altLang="en-US" sz="1400">
                <a:latin typeface="新細明體" pitchFamily="18" charset="-120"/>
                <a:ea typeface="新細明體" pitchFamily="18" charset="-120"/>
              </a:rPr>
              <a:t>通訊模組</a:t>
            </a:r>
            <a:endParaRPr lang="zh-TW" sz="140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 rot="10800000" flipV="1">
            <a:off x="739792" y="5600053"/>
            <a:ext cx="1163149" cy="277219"/>
          </a:xfrm>
          <a:prstGeom prst="rect">
            <a:avLst/>
          </a:prstGeom>
          <a:solidFill>
            <a:srgbClr val="ACFD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44000"/>
              </a:lnSpc>
            </a:pPr>
            <a:r>
              <a:rPr lang="zh-TW" altLang="en-US" sz="1400">
                <a:latin typeface="新細明體" pitchFamily="18" charset="-120"/>
                <a:ea typeface="新細明體" pitchFamily="18" charset="-120"/>
              </a:rPr>
              <a:t>電池模組</a:t>
            </a:r>
            <a:endParaRPr lang="zh-TW" sz="140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739793" y="2863840"/>
            <a:ext cx="1163149" cy="277219"/>
          </a:xfrm>
          <a:prstGeom prst="rect">
            <a:avLst/>
          </a:prstGeom>
          <a:solidFill>
            <a:srgbClr val="ACFD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44000"/>
              </a:lnSpc>
            </a:pPr>
            <a:r>
              <a:rPr lang="zh-TW" altLang="en-US" sz="1400" dirty="0">
                <a:latin typeface="新細明體" pitchFamily="18" charset="-120"/>
                <a:ea typeface="新細明體" pitchFamily="18" charset="-120"/>
              </a:rPr>
              <a:t>機構零組件</a:t>
            </a:r>
            <a:endParaRPr lang="zh-TW" sz="1400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2584016" y="3704089"/>
            <a:ext cx="1453723" cy="504968"/>
          </a:xfrm>
          <a:prstGeom prst="rect">
            <a:avLst/>
          </a:prstGeom>
          <a:solidFill>
            <a:srgbClr val="ACFD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spcBef>
                <a:spcPts val="900"/>
              </a:spcBef>
            </a:pPr>
            <a:r>
              <a:rPr lang="zh-TW" altLang="en-US" sz="1600" dirty="0" smtClean="0">
                <a:latin typeface="新細明體" pitchFamily="18" charset="-120"/>
                <a:ea typeface="新細明體" pitchFamily="18" charset="-120"/>
              </a:rPr>
              <a:t>智慧電網產品</a:t>
            </a:r>
            <a:endParaRPr lang="zh-TW" sz="1600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2584016" y="4455839"/>
            <a:ext cx="1453723" cy="482600"/>
          </a:xfrm>
          <a:prstGeom prst="rect">
            <a:avLst/>
          </a:prstGeom>
          <a:solidFill>
            <a:srgbClr val="ACFD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spcBef>
                <a:spcPts val="900"/>
              </a:spcBef>
            </a:pPr>
            <a:r>
              <a:rPr lang="zh-TW" altLang="en-US" sz="1600" dirty="0" smtClean="0">
                <a:latin typeface="新細明體" pitchFamily="18" charset="-120"/>
                <a:ea typeface="新細明體" pitchFamily="18" charset="-120"/>
              </a:rPr>
              <a:t>寬溫電腦</a:t>
            </a:r>
            <a:endParaRPr lang="zh-TW" sz="1600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2584016" y="5143657"/>
            <a:ext cx="1453723" cy="481408"/>
          </a:xfrm>
          <a:prstGeom prst="rect">
            <a:avLst/>
          </a:prstGeom>
          <a:solidFill>
            <a:srgbClr val="ACFD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spcBef>
                <a:spcPts val="900"/>
              </a:spcBef>
            </a:pPr>
            <a:r>
              <a:rPr lang="zh-TW" altLang="en-US" sz="1600" dirty="0">
                <a:latin typeface="新細明體" pitchFamily="18" charset="-120"/>
                <a:ea typeface="新細明體" pitchFamily="18" charset="-120"/>
              </a:rPr>
              <a:t>嵌入式電腦</a:t>
            </a:r>
            <a:endParaRPr lang="zh-TW" sz="1600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27" name="Text Box 39"/>
          <p:cNvSpPr txBox="1">
            <a:spLocks noChangeArrowheads="1"/>
          </p:cNvSpPr>
          <p:nvPr/>
        </p:nvSpPr>
        <p:spPr bwMode="auto">
          <a:xfrm rot="10800000" flipV="1">
            <a:off x="7837341" y="3590641"/>
            <a:ext cx="1271163" cy="320675"/>
          </a:xfrm>
          <a:prstGeom prst="rect">
            <a:avLst/>
          </a:prstGeom>
          <a:solidFill>
            <a:srgbClr val="ACFD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44000"/>
              </a:lnSpc>
            </a:pPr>
            <a:r>
              <a:rPr lang="zh-TW" altLang="en-US" sz="1600" dirty="0" smtClean="0">
                <a:latin typeface="新細明體" pitchFamily="18" charset="-120"/>
                <a:ea typeface="新細明體" pitchFamily="18" charset="-120"/>
              </a:rPr>
              <a:t>最終使用者</a:t>
            </a:r>
            <a:endParaRPr lang="zh-TW" sz="1600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28" name="Text Box 40"/>
          <p:cNvSpPr txBox="1">
            <a:spLocks noChangeArrowheads="1"/>
          </p:cNvSpPr>
          <p:nvPr/>
        </p:nvSpPr>
        <p:spPr bwMode="auto">
          <a:xfrm rot="10800000" flipV="1">
            <a:off x="4523068" y="3781156"/>
            <a:ext cx="1351263" cy="320675"/>
          </a:xfrm>
          <a:prstGeom prst="rect">
            <a:avLst/>
          </a:prstGeom>
          <a:solidFill>
            <a:srgbClr val="ACFD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44000"/>
              </a:lnSpc>
            </a:pPr>
            <a:r>
              <a:rPr lang="en-US" altLang="zh-TW" sz="1600" dirty="0" smtClean="0">
                <a:latin typeface="新細明體" pitchFamily="18" charset="-120"/>
                <a:ea typeface="新細明體" pitchFamily="18" charset="-120"/>
              </a:rPr>
              <a:t>IT</a:t>
            </a:r>
            <a:r>
              <a:rPr lang="zh-TW" altLang="en-US" sz="1600" dirty="0" smtClean="0">
                <a:latin typeface="新細明體" pitchFamily="18" charset="-120"/>
                <a:ea typeface="新細明體" pitchFamily="18" charset="-120"/>
              </a:rPr>
              <a:t>整合</a:t>
            </a:r>
            <a:r>
              <a:rPr lang="zh-TW" altLang="en-US" sz="1600" dirty="0">
                <a:latin typeface="新細明體" pitchFamily="18" charset="-120"/>
                <a:ea typeface="新細明體" pitchFamily="18" charset="-120"/>
              </a:rPr>
              <a:t>商</a:t>
            </a:r>
            <a:endParaRPr lang="zh-TW" sz="1600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29" name="Text Box 41"/>
          <p:cNvSpPr txBox="1">
            <a:spLocks noChangeArrowheads="1"/>
          </p:cNvSpPr>
          <p:nvPr/>
        </p:nvSpPr>
        <p:spPr bwMode="auto">
          <a:xfrm rot="10800000" flipV="1">
            <a:off x="4523068" y="3035606"/>
            <a:ext cx="1351263" cy="320675"/>
          </a:xfrm>
          <a:prstGeom prst="rect">
            <a:avLst/>
          </a:prstGeom>
          <a:solidFill>
            <a:srgbClr val="ACFD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44000"/>
              </a:lnSpc>
            </a:pPr>
            <a:r>
              <a:rPr lang="zh-TW" altLang="en-US" sz="1600" dirty="0">
                <a:latin typeface="新細明體" pitchFamily="18" charset="-120"/>
                <a:ea typeface="新細明體" pitchFamily="18" charset="-120"/>
              </a:rPr>
              <a:t>經銷商</a:t>
            </a:r>
            <a:endParaRPr lang="zh-TW" sz="1600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0" name="Text Box 42"/>
          <p:cNvSpPr txBox="1">
            <a:spLocks noChangeArrowheads="1"/>
          </p:cNvSpPr>
          <p:nvPr/>
        </p:nvSpPr>
        <p:spPr bwMode="auto">
          <a:xfrm rot="10800000" flipV="1">
            <a:off x="4523068" y="2321229"/>
            <a:ext cx="1351263" cy="320675"/>
          </a:xfrm>
          <a:prstGeom prst="rect">
            <a:avLst/>
          </a:prstGeom>
          <a:solidFill>
            <a:srgbClr val="ACFD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44000"/>
              </a:lnSpc>
            </a:pPr>
            <a:r>
              <a:rPr lang="zh-TW" altLang="en-US" sz="1600">
                <a:latin typeface="新細明體" pitchFamily="18" charset="-120"/>
                <a:ea typeface="新細明體" pitchFamily="18" charset="-120"/>
              </a:rPr>
              <a:t>子公司</a:t>
            </a:r>
            <a:endParaRPr lang="zh-TW" sz="160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1" name="Text Box 51"/>
          <p:cNvSpPr txBox="1">
            <a:spLocks noChangeArrowheads="1"/>
          </p:cNvSpPr>
          <p:nvPr/>
        </p:nvSpPr>
        <p:spPr bwMode="auto">
          <a:xfrm rot="10800000" flipV="1">
            <a:off x="4533459" y="4497545"/>
            <a:ext cx="1351263" cy="320675"/>
          </a:xfrm>
          <a:prstGeom prst="rect">
            <a:avLst/>
          </a:prstGeom>
          <a:solidFill>
            <a:srgbClr val="ACFD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44000"/>
              </a:lnSpc>
            </a:pPr>
            <a:r>
              <a:rPr lang="zh-TW" altLang="en-US" sz="1600" dirty="0" smtClean="0">
                <a:latin typeface="新細明體" pitchFamily="18" charset="-120"/>
                <a:ea typeface="新細明體" pitchFamily="18" charset="-120"/>
              </a:rPr>
              <a:t>專案客戶</a:t>
            </a:r>
            <a:endParaRPr lang="zh-TW" sz="1600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2574491" y="2260764"/>
            <a:ext cx="1453723" cy="481408"/>
          </a:xfrm>
          <a:prstGeom prst="rect">
            <a:avLst/>
          </a:prstGeom>
          <a:solidFill>
            <a:srgbClr val="ACFD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lnSpc>
                <a:spcPct val="144000"/>
              </a:lnSpc>
              <a:spcBef>
                <a:spcPts val="900"/>
              </a:spcBef>
            </a:pPr>
            <a:r>
              <a:rPr lang="zh-TW" altLang="en-US" sz="1600">
                <a:latin typeface="新細明體" pitchFamily="18" charset="-120"/>
                <a:ea typeface="新細明體" pitchFamily="18" charset="-120"/>
              </a:rPr>
              <a:t>倉儲物流電腦</a:t>
            </a:r>
            <a:endParaRPr lang="zh-TW" sz="160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3" name="Text Box 40"/>
          <p:cNvSpPr txBox="1">
            <a:spLocks noChangeArrowheads="1"/>
          </p:cNvSpPr>
          <p:nvPr/>
        </p:nvSpPr>
        <p:spPr bwMode="auto">
          <a:xfrm rot="10800000" flipV="1">
            <a:off x="6254900" y="3039930"/>
            <a:ext cx="1351263" cy="320675"/>
          </a:xfrm>
          <a:prstGeom prst="rect">
            <a:avLst/>
          </a:prstGeom>
          <a:solidFill>
            <a:srgbClr val="ACFD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44000"/>
              </a:lnSpc>
            </a:pPr>
            <a:r>
              <a:rPr lang="zh-TW" altLang="en-US" sz="1600" dirty="0" smtClean="0">
                <a:latin typeface="新細明體" pitchFamily="18" charset="-120"/>
                <a:ea typeface="新細明體" pitchFamily="18" charset="-120"/>
              </a:rPr>
              <a:t>整合商</a:t>
            </a:r>
            <a:r>
              <a:rPr lang="en-US" altLang="zh-TW" sz="1400" dirty="0" smtClean="0">
                <a:latin typeface="新細明體" pitchFamily="18" charset="-120"/>
                <a:ea typeface="新細明體" pitchFamily="18" charset="-120"/>
              </a:rPr>
              <a:t>(</a:t>
            </a:r>
            <a:r>
              <a:rPr lang="zh-TW" altLang="en-US" sz="1400" dirty="0" smtClean="0">
                <a:latin typeface="新細明體" pitchFamily="18" charset="-120"/>
                <a:ea typeface="新細明體" pitchFamily="18" charset="-120"/>
              </a:rPr>
              <a:t>註</a:t>
            </a:r>
            <a:r>
              <a:rPr lang="en-US" altLang="zh-TW" sz="1400" dirty="0" smtClean="0">
                <a:latin typeface="新細明體" pitchFamily="18" charset="-120"/>
                <a:ea typeface="新細明體" pitchFamily="18" charset="-120"/>
              </a:rPr>
              <a:t>)</a:t>
            </a:r>
            <a:endParaRPr lang="zh-TW" sz="1400" dirty="0">
              <a:latin typeface="新細明體" pitchFamily="18" charset="-120"/>
              <a:ea typeface="新細明體" pitchFamily="18" charset="-120"/>
            </a:endParaRPr>
          </a:p>
        </p:txBody>
      </p:sp>
      <p:cxnSp>
        <p:nvCxnSpPr>
          <p:cNvPr id="34" name="直線接點 33"/>
          <p:cNvCxnSpPr/>
          <p:nvPr/>
        </p:nvCxnSpPr>
        <p:spPr>
          <a:xfrm>
            <a:off x="4252485" y="1829957"/>
            <a:ext cx="24243" cy="355839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 flipV="1">
            <a:off x="6036272" y="3226130"/>
            <a:ext cx="228602" cy="1"/>
          </a:xfrm>
          <a:prstGeom prst="straightConnector1">
            <a:avLst/>
          </a:prstGeom>
          <a:ln w="952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>
            <a:stCxn id="14" idx="3"/>
          </p:cNvCxnSpPr>
          <p:nvPr/>
        </p:nvCxnSpPr>
        <p:spPr>
          <a:xfrm>
            <a:off x="4037739" y="1829957"/>
            <a:ext cx="2268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4023883" y="2496431"/>
            <a:ext cx="499184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>
            <a:off x="4051591" y="4695858"/>
            <a:ext cx="499184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>
            <a:off x="4041200" y="3209945"/>
            <a:ext cx="499184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/>
          <p:cNvCxnSpPr/>
          <p:nvPr/>
        </p:nvCxnSpPr>
        <p:spPr>
          <a:xfrm>
            <a:off x="4041200" y="3968488"/>
            <a:ext cx="499184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>
            <a:off x="4044665" y="5390605"/>
            <a:ext cx="2268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>
            <a:off x="6032795" y="2486040"/>
            <a:ext cx="9200" cy="14933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>
            <a:stCxn id="30" idx="1"/>
          </p:cNvCxnSpPr>
          <p:nvPr/>
        </p:nvCxnSpPr>
        <p:spPr>
          <a:xfrm>
            <a:off x="5874331" y="2481567"/>
            <a:ext cx="1584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>
            <a:off x="5887318" y="4677971"/>
            <a:ext cx="2585604" cy="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/>
          <p:cNvCxnSpPr/>
          <p:nvPr/>
        </p:nvCxnSpPr>
        <p:spPr>
          <a:xfrm>
            <a:off x="5881257" y="3221897"/>
            <a:ext cx="1584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>
            <a:off x="5877792" y="3960550"/>
            <a:ext cx="1584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 flipV="1">
            <a:off x="8472922" y="3933713"/>
            <a:ext cx="0" cy="7571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/>
          <p:cNvCxnSpPr/>
          <p:nvPr/>
        </p:nvCxnSpPr>
        <p:spPr>
          <a:xfrm flipV="1">
            <a:off x="7606163" y="3185553"/>
            <a:ext cx="866759" cy="43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>
            <a:endCxn id="27" idx="0"/>
          </p:cNvCxnSpPr>
          <p:nvPr/>
        </p:nvCxnSpPr>
        <p:spPr>
          <a:xfrm>
            <a:off x="8472922" y="3181397"/>
            <a:ext cx="0" cy="4092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/>
          <p:cNvCxnSpPr/>
          <p:nvPr/>
        </p:nvCxnSpPr>
        <p:spPr>
          <a:xfrm>
            <a:off x="2243501" y="1300757"/>
            <a:ext cx="24243" cy="484822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/>
          <p:cNvCxnSpPr/>
          <p:nvPr/>
        </p:nvCxnSpPr>
        <p:spPr>
          <a:xfrm>
            <a:off x="2261051" y="4006587"/>
            <a:ext cx="322360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/>
          <p:cNvCxnSpPr/>
          <p:nvPr/>
        </p:nvCxnSpPr>
        <p:spPr>
          <a:xfrm>
            <a:off x="2261051" y="2541456"/>
            <a:ext cx="332751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/>
          <p:cNvCxnSpPr/>
          <p:nvPr/>
        </p:nvCxnSpPr>
        <p:spPr>
          <a:xfrm>
            <a:off x="2261051" y="5437080"/>
            <a:ext cx="322360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>
          <a:xfrm>
            <a:off x="5805903" y="2996065"/>
            <a:ext cx="356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新細明體" pitchFamily="18" charset="-120"/>
                <a:ea typeface="新細明體" pitchFamily="18" charset="-120"/>
              </a:rPr>
              <a:t>．</a:t>
            </a:r>
            <a:endParaRPr lang="zh-TW" altLang="en-US" sz="2400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810811" y="3723694"/>
            <a:ext cx="356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新細明體" pitchFamily="18" charset="-120"/>
                <a:ea typeface="新細明體" pitchFamily="18" charset="-120"/>
              </a:rPr>
              <a:t>．</a:t>
            </a:r>
            <a:endParaRPr lang="zh-TW" altLang="en-US" sz="2400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4036088" y="3733526"/>
            <a:ext cx="356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新細明體" pitchFamily="18" charset="-120"/>
                <a:ea typeface="新細明體" pitchFamily="18" charset="-120"/>
              </a:rPr>
              <a:t>．</a:t>
            </a:r>
            <a:endParaRPr lang="zh-TW" altLang="en-US" sz="2400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041002" y="4461113"/>
            <a:ext cx="356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新細明體" pitchFamily="18" charset="-120"/>
                <a:ea typeface="新細明體" pitchFamily="18" charset="-120"/>
              </a:rPr>
              <a:t>．</a:t>
            </a:r>
            <a:endParaRPr lang="zh-TW" altLang="en-US" sz="2400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031180" y="5159202"/>
            <a:ext cx="356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新細明體" pitchFamily="18" charset="-120"/>
                <a:ea typeface="新細明體" pitchFamily="18" charset="-120"/>
              </a:rPr>
              <a:t>．</a:t>
            </a:r>
            <a:endParaRPr lang="zh-TW" altLang="en-US" sz="2400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5805915" y="2243929"/>
            <a:ext cx="356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新細明體" pitchFamily="18" charset="-120"/>
                <a:ea typeface="新細明體" pitchFamily="18" charset="-120"/>
              </a:rPr>
              <a:t>．</a:t>
            </a:r>
            <a:endParaRPr lang="zh-TW" altLang="en-US" sz="2400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4011509" y="1585180"/>
            <a:ext cx="356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新細明體" pitchFamily="18" charset="-120"/>
                <a:ea typeface="新細明體" pitchFamily="18" charset="-120"/>
              </a:rPr>
              <a:t>．</a:t>
            </a:r>
            <a:endParaRPr lang="zh-TW" altLang="en-US" sz="2400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4016440" y="2253771"/>
            <a:ext cx="356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新細明體" pitchFamily="18" charset="-120"/>
                <a:ea typeface="新細明體" pitchFamily="18" charset="-120"/>
              </a:rPr>
              <a:t>．</a:t>
            </a:r>
            <a:endParaRPr lang="zh-TW" altLang="en-US" sz="2400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4036099" y="2981356"/>
            <a:ext cx="356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新細明體" pitchFamily="18" charset="-120"/>
                <a:ea typeface="新細明體" pitchFamily="18" charset="-120"/>
              </a:rPr>
              <a:t>．</a:t>
            </a:r>
            <a:endParaRPr lang="zh-TW" altLang="en-US" sz="2400" dirty="0">
              <a:latin typeface="新細明體" pitchFamily="18" charset="-120"/>
              <a:ea typeface="新細明體" pitchFamily="18" charset="-120"/>
            </a:endParaRPr>
          </a:p>
        </p:txBody>
      </p:sp>
      <p:cxnSp>
        <p:nvCxnSpPr>
          <p:cNvPr id="63" name="直線接點 62"/>
          <p:cNvCxnSpPr/>
          <p:nvPr/>
        </p:nvCxnSpPr>
        <p:spPr>
          <a:xfrm>
            <a:off x="1907704" y="5733256"/>
            <a:ext cx="294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/>
          <p:cNvCxnSpPr/>
          <p:nvPr/>
        </p:nvCxnSpPr>
        <p:spPr>
          <a:xfrm>
            <a:off x="1907704" y="2996952"/>
            <a:ext cx="294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/>
          <p:cNvCxnSpPr/>
          <p:nvPr/>
        </p:nvCxnSpPr>
        <p:spPr>
          <a:xfrm>
            <a:off x="1907704" y="4941168"/>
            <a:ext cx="294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接點 65"/>
          <p:cNvCxnSpPr/>
          <p:nvPr/>
        </p:nvCxnSpPr>
        <p:spPr>
          <a:xfrm>
            <a:off x="1907704" y="3356992"/>
            <a:ext cx="294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文字方塊 70"/>
          <p:cNvSpPr txBox="1">
            <a:spLocks noChangeArrowheads="1"/>
          </p:cNvSpPr>
          <p:nvPr/>
        </p:nvSpPr>
        <p:spPr bwMode="auto">
          <a:xfrm>
            <a:off x="639597" y="1116085"/>
            <a:ext cx="1262931" cy="40005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rgbClr val="000099"/>
                </a:solidFill>
                <a:latin typeface="新細明體" pitchFamily="18" charset="-120"/>
                <a:ea typeface="新細明體" pitchFamily="18" charset="-120"/>
              </a:rPr>
              <a:t>上游</a:t>
            </a:r>
          </a:p>
        </p:txBody>
      </p:sp>
      <p:sp>
        <p:nvSpPr>
          <p:cNvPr id="81" name="文字方塊 71"/>
          <p:cNvSpPr txBox="1">
            <a:spLocks noChangeArrowheads="1"/>
          </p:cNvSpPr>
          <p:nvPr/>
        </p:nvSpPr>
        <p:spPr bwMode="auto">
          <a:xfrm>
            <a:off x="2604750" y="1116085"/>
            <a:ext cx="1308249" cy="40005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rgbClr val="000099"/>
                </a:solidFill>
                <a:latin typeface="新細明體" pitchFamily="18" charset="-120"/>
                <a:ea typeface="新細明體" pitchFamily="18" charset="-120"/>
              </a:rPr>
              <a:t>中游</a:t>
            </a:r>
          </a:p>
        </p:txBody>
      </p:sp>
      <p:sp>
        <p:nvSpPr>
          <p:cNvPr id="82" name="文字方塊 72"/>
          <p:cNvSpPr txBox="1">
            <a:spLocks noChangeArrowheads="1"/>
          </p:cNvSpPr>
          <p:nvPr/>
        </p:nvSpPr>
        <p:spPr bwMode="auto">
          <a:xfrm>
            <a:off x="4499992" y="1124744"/>
            <a:ext cx="1278092" cy="400050"/>
          </a:xfrm>
          <a:prstGeom prst="rect">
            <a:avLst/>
          </a:prstGeom>
          <a:solidFill>
            <a:srgbClr val="66FFFF"/>
          </a:solidFill>
          <a:ln w="9525">
            <a:solidFill>
              <a:srgbClr val="6DD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000">
                <a:solidFill>
                  <a:srgbClr val="000099"/>
                </a:solidFill>
                <a:latin typeface="新細明體" pitchFamily="18" charset="-120"/>
                <a:ea typeface="新細明體" pitchFamily="18" charset="-120"/>
              </a:rPr>
              <a:t>下游</a:t>
            </a:r>
          </a:p>
        </p:txBody>
      </p:sp>
      <p:cxnSp>
        <p:nvCxnSpPr>
          <p:cNvPr id="83" name="直線接點 82"/>
          <p:cNvCxnSpPr/>
          <p:nvPr/>
        </p:nvCxnSpPr>
        <p:spPr>
          <a:xfrm>
            <a:off x="1907704" y="4149080"/>
            <a:ext cx="294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接點 83"/>
          <p:cNvCxnSpPr/>
          <p:nvPr/>
        </p:nvCxnSpPr>
        <p:spPr>
          <a:xfrm>
            <a:off x="1907704" y="4545124"/>
            <a:ext cx="294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接點 84"/>
          <p:cNvCxnSpPr/>
          <p:nvPr/>
        </p:nvCxnSpPr>
        <p:spPr>
          <a:xfrm>
            <a:off x="1907704" y="5337212"/>
            <a:ext cx="294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矩形 91"/>
          <p:cNvSpPr/>
          <p:nvPr/>
        </p:nvSpPr>
        <p:spPr>
          <a:xfrm>
            <a:off x="1990020" y="5420112"/>
            <a:ext cx="356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latin typeface="新細明體" pitchFamily="18" charset="-120"/>
                <a:ea typeface="新細明體" pitchFamily="18" charset="-120"/>
              </a:rPr>
              <a:t>﹒</a:t>
            </a:r>
            <a:endParaRPr lang="zh-TW" altLang="en-US" sz="2400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987116" y="5023382"/>
            <a:ext cx="362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latin typeface="新細明體" pitchFamily="18" charset="-120"/>
                <a:ea typeface="新細明體" pitchFamily="18" charset="-120"/>
              </a:rPr>
              <a:t>﹒</a:t>
            </a:r>
            <a:endParaRPr lang="zh-TW" altLang="en-US" sz="2400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1987116" y="4626648"/>
            <a:ext cx="362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latin typeface="新細明體" pitchFamily="18" charset="-120"/>
                <a:ea typeface="新細明體" pitchFamily="18" charset="-120"/>
              </a:rPr>
              <a:t>﹒</a:t>
            </a:r>
            <a:endParaRPr lang="zh-TW" altLang="en-US" sz="2400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1990020" y="4229914"/>
            <a:ext cx="356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latin typeface="新細明體" pitchFamily="18" charset="-120"/>
                <a:ea typeface="新細明體" pitchFamily="18" charset="-120"/>
              </a:rPr>
              <a:t>﹒</a:t>
            </a:r>
            <a:endParaRPr lang="zh-TW" altLang="en-US" sz="2400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1990020" y="3833180"/>
            <a:ext cx="356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latin typeface="新細明體" pitchFamily="18" charset="-120"/>
                <a:ea typeface="新細明體" pitchFamily="18" charset="-120"/>
              </a:rPr>
              <a:t>﹒</a:t>
            </a:r>
            <a:endParaRPr lang="zh-TW" altLang="en-US" sz="2400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1990020" y="3436446"/>
            <a:ext cx="356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latin typeface="新細明體" pitchFamily="18" charset="-120"/>
                <a:ea typeface="新細明體" pitchFamily="18" charset="-120"/>
              </a:rPr>
              <a:t>﹒</a:t>
            </a:r>
            <a:endParaRPr lang="zh-TW" altLang="en-US" sz="2400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1990020" y="3039712"/>
            <a:ext cx="356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latin typeface="新細明體" pitchFamily="18" charset="-120"/>
                <a:ea typeface="新細明體" pitchFamily="18" charset="-120"/>
              </a:rPr>
              <a:t>﹒</a:t>
            </a:r>
            <a:endParaRPr lang="zh-TW" altLang="en-US" sz="2400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1995405" y="2678774"/>
            <a:ext cx="356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latin typeface="新細明體" pitchFamily="18" charset="-120"/>
                <a:ea typeface="新細明體" pitchFamily="18" charset="-120"/>
              </a:rPr>
              <a:t>﹒</a:t>
            </a:r>
            <a:endParaRPr lang="zh-TW" altLang="en-US" sz="2400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1985071" y="2280193"/>
            <a:ext cx="356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latin typeface="新細明體" pitchFamily="18" charset="-120"/>
                <a:ea typeface="新細明體" pitchFamily="18" charset="-120"/>
              </a:rPr>
              <a:t>﹒</a:t>
            </a:r>
            <a:endParaRPr lang="zh-TW" altLang="en-US" sz="2400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1990020" y="1868760"/>
            <a:ext cx="356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latin typeface="新細明體" pitchFamily="18" charset="-120"/>
                <a:ea typeface="新細明體" pitchFamily="18" charset="-120"/>
              </a:rPr>
              <a:t>﹒</a:t>
            </a:r>
            <a:endParaRPr lang="zh-TW" altLang="en-US" sz="2400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1990020" y="1452776"/>
            <a:ext cx="356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latin typeface="新細明體" pitchFamily="18" charset="-120"/>
                <a:ea typeface="新細明體" pitchFamily="18" charset="-120"/>
              </a:rPr>
              <a:t>﹒</a:t>
            </a:r>
            <a:endParaRPr lang="zh-TW" altLang="en-US" sz="2400" dirty="0">
              <a:latin typeface="新細明體" pitchFamily="18" charset="-120"/>
              <a:ea typeface="新細明體" pitchFamily="18" charset="-120"/>
            </a:endParaRPr>
          </a:p>
        </p:txBody>
      </p:sp>
      <p:cxnSp>
        <p:nvCxnSpPr>
          <p:cNvPr id="104" name="直線接點 103"/>
          <p:cNvCxnSpPr/>
          <p:nvPr/>
        </p:nvCxnSpPr>
        <p:spPr>
          <a:xfrm>
            <a:off x="2261051" y="1844824"/>
            <a:ext cx="332751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接點 104"/>
          <p:cNvCxnSpPr/>
          <p:nvPr/>
        </p:nvCxnSpPr>
        <p:spPr>
          <a:xfrm>
            <a:off x="2261051" y="3212976"/>
            <a:ext cx="332751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接點 105"/>
          <p:cNvCxnSpPr/>
          <p:nvPr/>
        </p:nvCxnSpPr>
        <p:spPr>
          <a:xfrm>
            <a:off x="2261051" y="4725144"/>
            <a:ext cx="332751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投影片編號版面配置區 8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38EF3-BA93-4EDE-BFA1-A346B2672947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89" name="圓角矩形 88"/>
          <p:cNvSpPr/>
          <p:nvPr/>
        </p:nvSpPr>
        <p:spPr>
          <a:xfrm>
            <a:off x="2411760" y="1052736"/>
            <a:ext cx="1728192" cy="4680520"/>
          </a:xfrm>
          <a:prstGeom prst="roundRect">
            <a:avLst>
              <a:gd name="adj" fmla="val 7734"/>
            </a:avLst>
          </a:prstGeom>
          <a:solidFill>
            <a:srgbClr val="FFC000">
              <a:alpha val="34902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產業特性</a:t>
            </a:r>
            <a:endParaRPr lang="zh-TW" altLang="en-US" dirty="0"/>
          </a:p>
        </p:txBody>
      </p:sp>
      <p:graphicFrame>
        <p:nvGraphicFramePr>
          <p:cNvPr id="4" name="資料庫圖表 3"/>
          <p:cNvGraphicFramePr/>
          <p:nvPr/>
        </p:nvGraphicFramePr>
        <p:xfrm>
          <a:off x="539552" y="1412776"/>
          <a:ext cx="83529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等腰三角形 4"/>
          <p:cNvSpPr/>
          <p:nvPr/>
        </p:nvSpPr>
        <p:spPr>
          <a:xfrm rot="5400000">
            <a:off x="791580" y="1592796"/>
            <a:ext cx="504056" cy="43204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等腰三角形 5"/>
          <p:cNvSpPr/>
          <p:nvPr/>
        </p:nvSpPr>
        <p:spPr>
          <a:xfrm rot="5400000">
            <a:off x="791580" y="2402886"/>
            <a:ext cx="504056" cy="43204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等腰三角形 6"/>
          <p:cNvSpPr/>
          <p:nvPr/>
        </p:nvSpPr>
        <p:spPr>
          <a:xfrm rot="5400000">
            <a:off x="791580" y="3212976"/>
            <a:ext cx="504056" cy="43204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等腰三角形 7"/>
          <p:cNvSpPr/>
          <p:nvPr/>
        </p:nvSpPr>
        <p:spPr>
          <a:xfrm rot="5400000">
            <a:off x="791580" y="4023066"/>
            <a:ext cx="504056" cy="43204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等腰三角形 8"/>
          <p:cNvSpPr/>
          <p:nvPr/>
        </p:nvSpPr>
        <p:spPr>
          <a:xfrm rot="5400000">
            <a:off x="791580" y="4833156"/>
            <a:ext cx="504056" cy="43204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38EF3-BA93-4EDE-BFA1-A346B2672947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產業需求大增</a:t>
            </a:r>
            <a:endParaRPr lang="zh-TW" altLang="en-US" dirty="0"/>
          </a:p>
        </p:txBody>
      </p:sp>
      <p:grpSp>
        <p:nvGrpSpPr>
          <p:cNvPr id="4" name="群組 80"/>
          <p:cNvGrpSpPr>
            <a:grpSpLocks/>
          </p:cNvGrpSpPr>
          <p:nvPr/>
        </p:nvGrpSpPr>
        <p:grpSpPr bwMode="auto">
          <a:xfrm>
            <a:off x="631825" y="1196752"/>
            <a:ext cx="8201086" cy="4865687"/>
            <a:chOff x="454388" y="1032436"/>
            <a:chExt cx="8200980" cy="4866920"/>
          </a:xfrm>
        </p:grpSpPr>
        <p:grpSp>
          <p:nvGrpSpPr>
            <p:cNvPr id="5" name="群組 72"/>
            <p:cNvGrpSpPr>
              <a:grpSpLocks/>
            </p:cNvGrpSpPr>
            <p:nvPr/>
          </p:nvGrpSpPr>
          <p:grpSpPr bwMode="auto">
            <a:xfrm>
              <a:off x="454388" y="1032436"/>
              <a:ext cx="7834207" cy="4866920"/>
              <a:chOff x="514121" y="1209412"/>
              <a:chExt cx="8226971" cy="5250277"/>
            </a:xfrm>
          </p:grpSpPr>
          <p:grpSp>
            <p:nvGrpSpPr>
              <p:cNvPr id="13" name="群組 31"/>
              <p:cNvGrpSpPr>
                <a:grpSpLocks/>
              </p:cNvGrpSpPr>
              <p:nvPr/>
            </p:nvGrpSpPr>
            <p:grpSpPr bwMode="auto">
              <a:xfrm>
                <a:off x="523949" y="1209412"/>
                <a:ext cx="8207303" cy="722628"/>
                <a:chOff x="1166267" y="5317721"/>
                <a:chExt cx="6605068" cy="1151174"/>
              </a:xfrm>
            </p:grpSpPr>
            <p:sp>
              <p:nvSpPr>
                <p:cNvPr id="38" name="Rectangle 4"/>
                <p:cNvSpPr>
                  <a:spLocks noChangeArrowheads="1"/>
                </p:cNvSpPr>
                <p:nvPr/>
              </p:nvSpPr>
              <p:spPr bwMode="gray">
                <a:xfrm>
                  <a:off x="1729748" y="5321733"/>
                  <a:ext cx="6041587" cy="1135618"/>
                </a:xfrm>
                <a:prstGeom prst="rect">
                  <a:avLst/>
                </a:prstGeom>
                <a:solidFill>
                  <a:srgbClr val="CCFF66"/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lIns="45720" tIns="44450" rIns="45720" bIns="44450" anchor="ctr" anchorCtr="1"/>
                <a:lstStyle/>
                <a:p>
                  <a:endParaRPr lang="zh-TW" altLang="en-US" sz="2800" b="1">
                    <a:solidFill>
                      <a:srgbClr val="000099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39" name="Rectangle 5"/>
                <p:cNvSpPr>
                  <a:spLocks noChangeArrowheads="1"/>
                </p:cNvSpPr>
                <p:nvPr/>
              </p:nvSpPr>
              <p:spPr bwMode="gray">
                <a:xfrm>
                  <a:off x="1166267" y="5320433"/>
                  <a:ext cx="552206" cy="1137838"/>
                </a:xfrm>
                <a:prstGeom prst="rect">
                  <a:avLst/>
                </a:prstGeom>
                <a:solidFill>
                  <a:srgbClr val="00CC66"/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lIns="45720" tIns="44450" rIns="45720" bIns="44450" anchor="ctr" anchorCtr="1"/>
                <a:lstStyle/>
                <a:p>
                  <a:endParaRPr lang="zh-TW" altLang="en-US" sz="2800" b="1">
                    <a:solidFill>
                      <a:srgbClr val="000099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40" name="AutoShape 6"/>
                <p:cNvSpPr>
                  <a:spLocks noChangeArrowheads="1"/>
                </p:cNvSpPr>
                <p:nvPr/>
              </p:nvSpPr>
              <p:spPr bwMode="gray">
                <a:xfrm rot="5400000">
                  <a:off x="1356440" y="5708681"/>
                  <a:ext cx="1151174" cy="36925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CC66"/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lIns="45720" tIns="44450" rIns="45720" bIns="44450" anchor="ctr" anchorCtr="1"/>
                <a:lstStyle/>
                <a:p>
                  <a:endParaRPr lang="zh-TW" altLang="en-US" sz="2800" b="1">
                    <a:solidFill>
                      <a:srgbClr val="000099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</p:grpSp>
          <p:grpSp>
            <p:nvGrpSpPr>
              <p:cNvPr id="14" name="群組 31"/>
              <p:cNvGrpSpPr>
                <a:grpSpLocks/>
              </p:cNvGrpSpPr>
              <p:nvPr/>
            </p:nvGrpSpPr>
            <p:grpSpPr bwMode="auto">
              <a:xfrm>
                <a:off x="514121" y="1953090"/>
                <a:ext cx="8207302" cy="736019"/>
                <a:chOff x="1166267" y="5296389"/>
                <a:chExt cx="6605067" cy="1172506"/>
              </a:xfrm>
            </p:grpSpPr>
            <p:sp>
              <p:nvSpPr>
                <p:cNvPr id="35" name="Rectangle 4"/>
                <p:cNvSpPr>
                  <a:spLocks noChangeArrowheads="1"/>
                </p:cNvSpPr>
                <p:nvPr/>
              </p:nvSpPr>
              <p:spPr bwMode="gray">
                <a:xfrm>
                  <a:off x="1729748" y="5296389"/>
                  <a:ext cx="6041586" cy="1135618"/>
                </a:xfrm>
                <a:prstGeom prst="rect">
                  <a:avLst/>
                </a:prstGeom>
                <a:solidFill>
                  <a:srgbClr val="CCFF66"/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lIns="45720" tIns="44450" rIns="45720" bIns="44450" anchor="ctr" anchorCtr="1"/>
                <a:lstStyle/>
                <a:p>
                  <a:endParaRPr lang="zh-TW" altLang="en-US" sz="2800" b="1">
                    <a:solidFill>
                      <a:srgbClr val="000099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36" name="Rectangle 5"/>
                <p:cNvSpPr>
                  <a:spLocks noChangeArrowheads="1"/>
                </p:cNvSpPr>
                <p:nvPr/>
              </p:nvSpPr>
              <p:spPr bwMode="gray">
                <a:xfrm>
                  <a:off x="1166267" y="5320433"/>
                  <a:ext cx="552206" cy="1137838"/>
                </a:xfrm>
                <a:prstGeom prst="rect">
                  <a:avLst/>
                </a:prstGeom>
                <a:solidFill>
                  <a:srgbClr val="00CC66"/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lIns="45720" tIns="44450" rIns="45720" bIns="44450" anchor="ctr" anchorCtr="1"/>
                <a:lstStyle/>
                <a:p>
                  <a:endParaRPr lang="zh-TW" altLang="en-US" sz="2800" b="1">
                    <a:solidFill>
                      <a:srgbClr val="000099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37" name="AutoShape 6"/>
                <p:cNvSpPr>
                  <a:spLocks noChangeArrowheads="1"/>
                </p:cNvSpPr>
                <p:nvPr/>
              </p:nvSpPr>
              <p:spPr bwMode="gray">
                <a:xfrm rot="5400000">
                  <a:off x="1368904" y="5708681"/>
                  <a:ext cx="1151174" cy="36925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CC66"/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lIns="45720" tIns="44450" rIns="45720" bIns="44450" anchor="ctr" anchorCtr="1"/>
                <a:lstStyle/>
                <a:p>
                  <a:endParaRPr lang="zh-TW" altLang="en-US" sz="2800" b="1">
                    <a:solidFill>
                      <a:srgbClr val="000099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</p:grpSp>
          <p:grpSp>
            <p:nvGrpSpPr>
              <p:cNvPr id="15" name="群組 31"/>
              <p:cNvGrpSpPr>
                <a:grpSpLocks/>
              </p:cNvGrpSpPr>
              <p:nvPr/>
            </p:nvGrpSpPr>
            <p:grpSpPr bwMode="auto">
              <a:xfrm>
                <a:off x="528869" y="2705238"/>
                <a:ext cx="8207303" cy="736019"/>
                <a:chOff x="1166267" y="5296389"/>
                <a:chExt cx="6605068" cy="1172506"/>
              </a:xfrm>
            </p:grpSpPr>
            <p:sp>
              <p:nvSpPr>
                <p:cNvPr id="32" name="Rectangle 4"/>
                <p:cNvSpPr>
                  <a:spLocks noChangeArrowheads="1"/>
                </p:cNvSpPr>
                <p:nvPr/>
              </p:nvSpPr>
              <p:spPr bwMode="gray">
                <a:xfrm>
                  <a:off x="1729748" y="5296389"/>
                  <a:ext cx="6041587" cy="1135618"/>
                </a:xfrm>
                <a:prstGeom prst="rect">
                  <a:avLst/>
                </a:prstGeom>
                <a:solidFill>
                  <a:srgbClr val="CCFF66"/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lIns="45720" tIns="44450" rIns="45720" bIns="44450" anchor="ctr" anchorCtr="1"/>
                <a:lstStyle/>
                <a:p>
                  <a:endParaRPr lang="zh-TW" altLang="en-US" sz="2800" b="1">
                    <a:solidFill>
                      <a:srgbClr val="000099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33" name="Rectangle 5"/>
                <p:cNvSpPr>
                  <a:spLocks noChangeArrowheads="1"/>
                </p:cNvSpPr>
                <p:nvPr/>
              </p:nvSpPr>
              <p:spPr bwMode="gray">
                <a:xfrm>
                  <a:off x="1166267" y="5320433"/>
                  <a:ext cx="552206" cy="1137838"/>
                </a:xfrm>
                <a:prstGeom prst="rect">
                  <a:avLst/>
                </a:prstGeom>
                <a:solidFill>
                  <a:srgbClr val="00CC66"/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lIns="45720" tIns="44450" rIns="45720" bIns="44450" anchor="ctr" anchorCtr="1"/>
                <a:lstStyle/>
                <a:p>
                  <a:endParaRPr lang="zh-TW" altLang="en-US" sz="2800" b="1">
                    <a:solidFill>
                      <a:srgbClr val="000099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34" name="AutoShape 6"/>
                <p:cNvSpPr>
                  <a:spLocks noChangeArrowheads="1"/>
                </p:cNvSpPr>
                <p:nvPr/>
              </p:nvSpPr>
              <p:spPr bwMode="gray">
                <a:xfrm rot="5400000">
                  <a:off x="1356440" y="5708681"/>
                  <a:ext cx="1151174" cy="36925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CC66"/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lIns="45720" tIns="44450" rIns="45720" bIns="44450" anchor="ctr" anchorCtr="1"/>
                <a:lstStyle/>
                <a:p>
                  <a:endParaRPr lang="zh-TW" altLang="en-US" sz="2800" b="1">
                    <a:solidFill>
                      <a:srgbClr val="000099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</p:grpSp>
          <p:grpSp>
            <p:nvGrpSpPr>
              <p:cNvPr id="16" name="群組 31"/>
              <p:cNvGrpSpPr>
                <a:grpSpLocks/>
              </p:cNvGrpSpPr>
              <p:nvPr/>
            </p:nvGrpSpPr>
            <p:grpSpPr bwMode="auto">
              <a:xfrm>
                <a:off x="519041" y="3462306"/>
                <a:ext cx="8207303" cy="736019"/>
                <a:chOff x="1166267" y="5296389"/>
                <a:chExt cx="6605068" cy="1172506"/>
              </a:xfrm>
            </p:grpSpPr>
            <p:sp>
              <p:nvSpPr>
                <p:cNvPr id="29" name="Rectangle 4"/>
                <p:cNvSpPr>
                  <a:spLocks noChangeArrowheads="1"/>
                </p:cNvSpPr>
                <p:nvPr/>
              </p:nvSpPr>
              <p:spPr bwMode="gray">
                <a:xfrm>
                  <a:off x="1729748" y="5296389"/>
                  <a:ext cx="6041587" cy="1135618"/>
                </a:xfrm>
                <a:prstGeom prst="rect">
                  <a:avLst/>
                </a:prstGeom>
                <a:solidFill>
                  <a:srgbClr val="CCFF66"/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lIns="45720" tIns="44450" rIns="45720" bIns="44450" anchor="ctr" anchorCtr="1"/>
                <a:lstStyle/>
                <a:p>
                  <a:endParaRPr lang="zh-TW" altLang="en-US" sz="2800" b="1">
                    <a:solidFill>
                      <a:srgbClr val="000099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30" name="Rectangle 5"/>
                <p:cNvSpPr>
                  <a:spLocks noChangeArrowheads="1"/>
                </p:cNvSpPr>
                <p:nvPr/>
              </p:nvSpPr>
              <p:spPr bwMode="gray">
                <a:xfrm>
                  <a:off x="1166267" y="5320433"/>
                  <a:ext cx="552206" cy="1137838"/>
                </a:xfrm>
                <a:prstGeom prst="rect">
                  <a:avLst/>
                </a:prstGeom>
                <a:solidFill>
                  <a:srgbClr val="00CC66"/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lIns="45720" tIns="44450" rIns="45720" bIns="44450" anchor="ctr" anchorCtr="1"/>
                <a:lstStyle/>
                <a:p>
                  <a:endParaRPr lang="zh-TW" altLang="en-US" sz="2800" b="1">
                    <a:solidFill>
                      <a:srgbClr val="000099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31" name="AutoShape 6"/>
                <p:cNvSpPr>
                  <a:spLocks noChangeArrowheads="1"/>
                </p:cNvSpPr>
                <p:nvPr/>
              </p:nvSpPr>
              <p:spPr bwMode="gray">
                <a:xfrm rot="5400000">
                  <a:off x="1356440" y="5708681"/>
                  <a:ext cx="1151174" cy="36925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CC66"/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lIns="45720" tIns="44450" rIns="45720" bIns="44450" anchor="ctr" anchorCtr="1"/>
                <a:lstStyle/>
                <a:p>
                  <a:endParaRPr lang="zh-TW" altLang="en-US" sz="2800" b="1">
                    <a:solidFill>
                      <a:srgbClr val="000099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</p:grpSp>
          <p:grpSp>
            <p:nvGrpSpPr>
              <p:cNvPr id="17" name="群組 31"/>
              <p:cNvGrpSpPr>
                <a:grpSpLocks/>
              </p:cNvGrpSpPr>
              <p:nvPr/>
            </p:nvGrpSpPr>
            <p:grpSpPr bwMode="auto">
              <a:xfrm>
                <a:off x="519041" y="4214454"/>
                <a:ext cx="8207303" cy="736019"/>
                <a:chOff x="1166267" y="5296389"/>
                <a:chExt cx="6605068" cy="1172506"/>
              </a:xfrm>
            </p:grpSpPr>
            <p:sp>
              <p:nvSpPr>
                <p:cNvPr id="26" name="Rectangle 4"/>
                <p:cNvSpPr>
                  <a:spLocks noChangeArrowheads="1"/>
                </p:cNvSpPr>
                <p:nvPr/>
              </p:nvSpPr>
              <p:spPr bwMode="gray">
                <a:xfrm>
                  <a:off x="1729748" y="5296389"/>
                  <a:ext cx="6041587" cy="1135618"/>
                </a:xfrm>
                <a:prstGeom prst="rect">
                  <a:avLst/>
                </a:prstGeom>
                <a:solidFill>
                  <a:srgbClr val="CCFF66"/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lIns="45720" tIns="44450" rIns="45720" bIns="44450" anchor="ctr" anchorCtr="1"/>
                <a:lstStyle/>
                <a:p>
                  <a:endParaRPr lang="zh-TW" altLang="en-US" sz="2800" b="1">
                    <a:solidFill>
                      <a:srgbClr val="000099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27" name="Rectangle 5"/>
                <p:cNvSpPr>
                  <a:spLocks noChangeArrowheads="1"/>
                </p:cNvSpPr>
                <p:nvPr/>
              </p:nvSpPr>
              <p:spPr bwMode="gray">
                <a:xfrm>
                  <a:off x="1166267" y="5320433"/>
                  <a:ext cx="552206" cy="1137838"/>
                </a:xfrm>
                <a:prstGeom prst="rect">
                  <a:avLst/>
                </a:prstGeom>
                <a:solidFill>
                  <a:srgbClr val="00CC66"/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lIns="45720" tIns="44450" rIns="45720" bIns="44450" anchor="ctr" anchorCtr="1"/>
                <a:lstStyle/>
                <a:p>
                  <a:endParaRPr lang="zh-TW" altLang="en-US" sz="2800" b="1">
                    <a:solidFill>
                      <a:srgbClr val="000099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28" name="AutoShape 6"/>
                <p:cNvSpPr>
                  <a:spLocks noChangeArrowheads="1"/>
                </p:cNvSpPr>
                <p:nvPr/>
              </p:nvSpPr>
              <p:spPr bwMode="gray">
                <a:xfrm rot="5400000">
                  <a:off x="1356440" y="5708681"/>
                  <a:ext cx="1151174" cy="36925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CC66"/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lIns="45720" tIns="44450" rIns="45720" bIns="44450" anchor="ctr" anchorCtr="1"/>
                <a:lstStyle/>
                <a:p>
                  <a:endParaRPr lang="zh-TW" altLang="en-US" sz="2800" b="1">
                    <a:solidFill>
                      <a:srgbClr val="000099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</p:grpSp>
          <p:grpSp>
            <p:nvGrpSpPr>
              <p:cNvPr id="18" name="群組 31"/>
              <p:cNvGrpSpPr>
                <a:grpSpLocks/>
              </p:cNvGrpSpPr>
              <p:nvPr/>
            </p:nvGrpSpPr>
            <p:grpSpPr bwMode="auto">
              <a:xfrm>
                <a:off x="533789" y="4966601"/>
                <a:ext cx="8207303" cy="736018"/>
                <a:chOff x="1166267" y="5296390"/>
                <a:chExt cx="6605068" cy="1172505"/>
              </a:xfrm>
            </p:grpSpPr>
            <p:sp>
              <p:nvSpPr>
                <p:cNvPr id="23" name="Rectangle 4"/>
                <p:cNvSpPr>
                  <a:spLocks noChangeArrowheads="1"/>
                </p:cNvSpPr>
                <p:nvPr/>
              </p:nvSpPr>
              <p:spPr bwMode="gray">
                <a:xfrm>
                  <a:off x="1729748" y="5296390"/>
                  <a:ext cx="6041587" cy="1135618"/>
                </a:xfrm>
                <a:prstGeom prst="rect">
                  <a:avLst/>
                </a:prstGeom>
                <a:solidFill>
                  <a:srgbClr val="CCFF66"/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lIns="45720" tIns="44450" rIns="45720" bIns="44450" anchor="ctr" anchorCtr="1"/>
                <a:lstStyle/>
                <a:p>
                  <a:endParaRPr lang="zh-TW" altLang="en-US" sz="2800" b="1">
                    <a:solidFill>
                      <a:srgbClr val="000099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24" name="Rectangle 5"/>
                <p:cNvSpPr>
                  <a:spLocks noChangeArrowheads="1"/>
                </p:cNvSpPr>
                <p:nvPr/>
              </p:nvSpPr>
              <p:spPr bwMode="gray">
                <a:xfrm>
                  <a:off x="1166267" y="5320433"/>
                  <a:ext cx="552206" cy="1137838"/>
                </a:xfrm>
                <a:prstGeom prst="rect">
                  <a:avLst/>
                </a:prstGeom>
                <a:solidFill>
                  <a:srgbClr val="00CC66"/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lIns="45720" tIns="44450" rIns="45720" bIns="44450" anchor="ctr" anchorCtr="1"/>
                <a:lstStyle/>
                <a:p>
                  <a:endParaRPr lang="zh-TW" altLang="en-US" sz="2800" b="1">
                    <a:solidFill>
                      <a:srgbClr val="000099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25" name="AutoShape 6"/>
                <p:cNvSpPr>
                  <a:spLocks noChangeArrowheads="1"/>
                </p:cNvSpPr>
                <p:nvPr/>
              </p:nvSpPr>
              <p:spPr bwMode="gray">
                <a:xfrm rot="5400000">
                  <a:off x="1356440" y="5708681"/>
                  <a:ext cx="1151174" cy="36925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CC66"/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lIns="45720" tIns="44450" rIns="45720" bIns="44450" anchor="ctr" anchorCtr="1"/>
                <a:lstStyle/>
                <a:p>
                  <a:endParaRPr lang="zh-TW" altLang="en-US" sz="2800" b="1">
                    <a:solidFill>
                      <a:srgbClr val="000099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</p:grpSp>
          <p:grpSp>
            <p:nvGrpSpPr>
              <p:cNvPr id="19" name="群組 31"/>
              <p:cNvGrpSpPr>
                <a:grpSpLocks/>
              </p:cNvGrpSpPr>
              <p:nvPr/>
            </p:nvGrpSpPr>
            <p:grpSpPr bwMode="auto">
              <a:xfrm>
                <a:off x="523961" y="5722852"/>
                <a:ext cx="8207303" cy="736837"/>
                <a:chOff x="1166267" y="5295086"/>
                <a:chExt cx="6605068" cy="1173809"/>
              </a:xfrm>
            </p:grpSpPr>
            <p:sp>
              <p:nvSpPr>
                <p:cNvPr id="20" name="Rectangle 4"/>
                <p:cNvSpPr>
                  <a:spLocks noChangeArrowheads="1"/>
                </p:cNvSpPr>
                <p:nvPr/>
              </p:nvSpPr>
              <p:spPr bwMode="gray">
                <a:xfrm>
                  <a:off x="1729748" y="5296389"/>
                  <a:ext cx="6041587" cy="1135618"/>
                </a:xfrm>
                <a:prstGeom prst="rect">
                  <a:avLst/>
                </a:prstGeom>
                <a:solidFill>
                  <a:srgbClr val="CCFF66"/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lIns="45720" tIns="44450" rIns="45720" bIns="44450" anchor="ctr" anchorCtr="1"/>
                <a:lstStyle/>
                <a:p>
                  <a:endParaRPr lang="zh-TW" altLang="en-US" sz="2800" b="1">
                    <a:solidFill>
                      <a:srgbClr val="000099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21" name="Rectangle 5"/>
                <p:cNvSpPr>
                  <a:spLocks noChangeArrowheads="1"/>
                </p:cNvSpPr>
                <p:nvPr/>
              </p:nvSpPr>
              <p:spPr bwMode="gray">
                <a:xfrm>
                  <a:off x="1166267" y="5295086"/>
                  <a:ext cx="552206" cy="1137838"/>
                </a:xfrm>
                <a:prstGeom prst="rect">
                  <a:avLst/>
                </a:prstGeom>
                <a:solidFill>
                  <a:srgbClr val="00CC66"/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lIns="45720" tIns="44450" rIns="45720" bIns="44450" anchor="ctr" anchorCtr="1"/>
                <a:lstStyle/>
                <a:p>
                  <a:endParaRPr lang="zh-TW" altLang="en-US" sz="2800" b="1">
                    <a:solidFill>
                      <a:srgbClr val="000099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22" name="AutoShape 6"/>
                <p:cNvSpPr>
                  <a:spLocks noChangeArrowheads="1"/>
                </p:cNvSpPr>
                <p:nvPr/>
              </p:nvSpPr>
              <p:spPr bwMode="gray">
                <a:xfrm rot="5400000">
                  <a:off x="1356440" y="5708681"/>
                  <a:ext cx="1151174" cy="36925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CC66"/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lIns="45720" tIns="44450" rIns="45720" bIns="44450" anchor="ctr" anchorCtr="1"/>
                <a:lstStyle/>
                <a:p>
                  <a:endParaRPr lang="zh-TW" altLang="en-US" sz="2800" b="1">
                    <a:solidFill>
                      <a:srgbClr val="000099"/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</p:grpSp>
        </p:grpSp>
        <p:sp>
          <p:nvSpPr>
            <p:cNvPr id="6" name="矩形 73"/>
            <p:cNvSpPr>
              <a:spLocks noChangeArrowheads="1"/>
            </p:cNvSpPr>
            <p:nvPr/>
          </p:nvSpPr>
          <p:spPr bwMode="auto">
            <a:xfrm>
              <a:off x="1620386" y="1135330"/>
              <a:ext cx="703498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2400" b="1" dirty="0">
                  <a:solidFill>
                    <a:srgbClr val="000099"/>
                  </a:solidFill>
                  <a:latin typeface="微軟正黑體" pitchFamily="34" charset="-120"/>
                  <a:ea typeface="微軟正黑體" pitchFamily="34" charset="-120"/>
                </a:rPr>
                <a:t>新應用領域廣泛，具備持續成長動能</a:t>
              </a:r>
            </a:p>
          </p:txBody>
        </p:sp>
        <p:sp>
          <p:nvSpPr>
            <p:cNvPr id="7" name="矩形 74"/>
            <p:cNvSpPr>
              <a:spLocks noChangeArrowheads="1"/>
            </p:cNvSpPr>
            <p:nvPr/>
          </p:nvSpPr>
          <p:spPr bwMode="auto">
            <a:xfrm>
              <a:off x="1620386" y="3953664"/>
              <a:ext cx="650404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2400" b="1" dirty="0">
                  <a:solidFill>
                    <a:srgbClr val="000099"/>
                  </a:solidFill>
                  <a:latin typeface="微軟正黑體" pitchFamily="34" charset="-120"/>
                  <a:ea typeface="微軟正黑體" pitchFamily="34" charset="-120"/>
                </a:rPr>
                <a:t>全球自動化需求上升，歐美工控產業動能增加</a:t>
              </a:r>
            </a:p>
          </p:txBody>
        </p:sp>
        <p:sp>
          <p:nvSpPr>
            <p:cNvPr id="8" name="矩形 75"/>
            <p:cNvSpPr>
              <a:spLocks noChangeArrowheads="1"/>
            </p:cNvSpPr>
            <p:nvPr/>
          </p:nvSpPr>
          <p:spPr bwMode="auto">
            <a:xfrm>
              <a:off x="1620386" y="4631905"/>
              <a:ext cx="556014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2400" b="1" dirty="0">
                  <a:solidFill>
                    <a:srgbClr val="000099"/>
                  </a:solidFill>
                  <a:latin typeface="微軟正黑體" pitchFamily="34" charset="-120"/>
                  <a:ea typeface="微軟正黑體" pitchFamily="34" charset="-120"/>
                </a:rPr>
                <a:t>美國製造業資本支出，逐漸復甦</a:t>
              </a:r>
            </a:p>
          </p:txBody>
        </p:sp>
        <p:sp>
          <p:nvSpPr>
            <p:cNvPr id="9" name="矩形 76"/>
            <p:cNvSpPr>
              <a:spLocks noChangeArrowheads="1"/>
            </p:cNvSpPr>
            <p:nvPr/>
          </p:nvSpPr>
          <p:spPr bwMode="auto">
            <a:xfrm>
              <a:off x="1620386" y="3275423"/>
              <a:ext cx="59583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2400" b="1" dirty="0">
                  <a:solidFill>
                    <a:srgbClr val="000099"/>
                  </a:solidFill>
                  <a:latin typeface="微軟正黑體" pitchFamily="34" charset="-120"/>
                  <a:ea typeface="微軟正黑體" pitchFamily="34" charset="-120"/>
                </a:rPr>
                <a:t>數位看板進入應用成長期，需求量浮現</a:t>
              </a:r>
            </a:p>
          </p:txBody>
        </p:sp>
        <p:sp>
          <p:nvSpPr>
            <p:cNvPr id="10" name="矩形 20"/>
            <p:cNvSpPr>
              <a:spLocks noChangeArrowheads="1"/>
            </p:cNvSpPr>
            <p:nvPr/>
          </p:nvSpPr>
          <p:spPr bwMode="auto">
            <a:xfrm>
              <a:off x="1620386" y="1813571"/>
              <a:ext cx="45720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2400" b="1" dirty="0">
                  <a:solidFill>
                    <a:srgbClr val="000099"/>
                  </a:solidFill>
                  <a:latin typeface="微軟正黑體" pitchFamily="34" charset="-120"/>
                  <a:ea typeface="微軟正黑體" pitchFamily="34" charset="-120"/>
                </a:rPr>
                <a:t>醫療電子市場，成長動能強勁</a:t>
              </a:r>
            </a:p>
          </p:txBody>
        </p:sp>
        <p:sp>
          <p:nvSpPr>
            <p:cNvPr id="11" name="矩形 78"/>
            <p:cNvSpPr>
              <a:spLocks noChangeArrowheads="1"/>
            </p:cNvSpPr>
            <p:nvPr/>
          </p:nvSpPr>
          <p:spPr bwMode="auto">
            <a:xfrm>
              <a:off x="1620386" y="5310145"/>
              <a:ext cx="54569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2400" b="1" dirty="0">
                  <a:solidFill>
                    <a:srgbClr val="000099"/>
                  </a:solidFill>
                  <a:latin typeface="微軟正黑體" pitchFamily="34" charset="-120"/>
                  <a:ea typeface="微軟正黑體" pitchFamily="34" charset="-120"/>
                </a:rPr>
                <a:t>日本及亞太各國大幅增加基礎建設投入</a:t>
              </a:r>
            </a:p>
          </p:txBody>
        </p:sp>
        <p:sp>
          <p:nvSpPr>
            <p:cNvPr id="12" name="AutoShape 13"/>
            <p:cNvSpPr>
              <a:spLocks noChangeArrowheads="1"/>
            </p:cNvSpPr>
            <p:nvPr/>
          </p:nvSpPr>
          <p:spPr bwMode="gray">
            <a:xfrm>
              <a:off x="1620386" y="2492110"/>
              <a:ext cx="6623049" cy="566738"/>
            </a:xfrm>
            <a:prstGeom prst="bevel">
              <a:avLst>
                <a:gd name="adj" fmla="val 12500"/>
              </a:avLst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45720" tIns="44450" rIns="45720" bIns="44450" anchor="ctr"/>
            <a:lstStyle/>
            <a:p>
              <a:r>
                <a:rPr lang="zh-TW" altLang="en-US" sz="2400" b="1" dirty="0" smtClean="0">
                  <a:solidFill>
                    <a:srgbClr val="000099"/>
                  </a:solidFill>
                  <a:latin typeface="微軟正黑體" pitchFamily="34" charset="-120"/>
                  <a:ea typeface="微軟正黑體" pitchFamily="34" charset="-120"/>
                </a:rPr>
                <a:t>交通</a:t>
              </a:r>
              <a:r>
                <a:rPr lang="zh-TW" altLang="en-US" sz="2400" b="1" dirty="0">
                  <a:solidFill>
                    <a:srgbClr val="000099"/>
                  </a:solidFill>
                  <a:latin typeface="微軟正黑體" pitchFamily="34" charset="-120"/>
                  <a:ea typeface="微軟正黑體" pitchFamily="34" charset="-120"/>
                </a:rPr>
                <a:t>運輸、安全監控與操作效率要求提昇</a:t>
              </a:r>
            </a:p>
          </p:txBody>
        </p:sp>
      </p:grpSp>
      <p:sp>
        <p:nvSpPr>
          <p:cNvPr id="42" name="投影片編號版面配置區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38EF3-BA93-4EDE-BFA1-A346B2672947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產業應用趨勢</a:t>
            </a:r>
            <a:endParaRPr lang="zh-TW" altLang="en-US" dirty="0"/>
          </a:p>
        </p:txBody>
      </p:sp>
      <p:grpSp>
        <p:nvGrpSpPr>
          <p:cNvPr id="32" name="群組 31"/>
          <p:cNvGrpSpPr/>
          <p:nvPr/>
        </p:nvGrpSpPr>
        <p:grpSpPr>
          <a:xfrm>
            <a:off x="395536" y="1330474"/>
            <a:ext cx="5248275" cy="4843923"/>
            <a:chOff x="1865943" y="1330474"/>
            <a:chExt cx="5248275" cy="4843923"/>
          </a:xfrm>
        </p:grpSpPr>
        <p:grpSp>
          <p:nvGrpSpPr>
            <p:cNvPr id="4" name="Group 57"/>
            <p:cNvGrpSpPr>
              <a:grpSpLocks/>
            </p:cNvGrpSpPr>
            <p:nvPr/>
          </p:nvGrpSpPr>
          <p:grpSpPr bwMode="auto">
            <a:xfrm>
              <a:off x="2771800" y="1844824"/>
              <a:ext cx="3448050" cy="3810000"/>
              <a:chOff x="597" y="1247"/>
              <a:chExt cx="2172" cy="2400"/>
            </a:xfrm>
          </p:grpSpPr>
          <p:sp>
            <p:nvSpPr>
              <p:cNvPr id="5" name="Block Arc 22"/>
              <p:cNvSpPr/>
              <p:nvPr/>
            </p:nvSpPr>
            <p:spPr>
              <a:xfrm>
                <a:off x="799" y="1540"/>
                <a:ext cx="1793" cy="1793"/>
              </a:xfrm>
              <a:prstGeom prst="blockArc">
                <a:avLst>
                  <a:gd name="adj1" fmla="val 12600000"/>
                  <a:gd name="adj2" fmla="val 16200000"/>
                  <a:gd name="adj3" fmla="val 4496"/>
                </a:avLst>
              </a:prstGeom>
              <a:solidFill>
                <a:srgbClr val="00666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Block Arc 23"/>
              <p:cNvSpPr/>
              <p:nvPr/>
            </p:nvSpPr>
            <p:spPr>
              <a:xfrm>
                <a:off x="805" y="1545"/>
                <a:ext cx="1791" cy="1792"/>
              </a:xfrm>
              <a:prstGeom prst="blockArc">
                <a:avLst>
                  <a:gd name="adj1" fmla="val 9000000"/>
                  <a:gd name="adj2" fmla="val 12600000"/>
                  <a:gd name="adj3" fmla="val 4496"/>
                </a:avLst>
              </a:prstGeom>
              <a:solidFill>
                <a:srgbClr val="00666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Block Arc 24"/>
              <p:cNvSpPr/>
              <p:nvPr/>
            </p:nvSpPr>
            <p:spPr>
              <a:xfrm>
                <a:off x="799" y="1541"/>
                <a:ext cx="1793" cy="1790"/>
              </a:xfrm>
              <a:prstGeom prst="blockArc">
                <a:avLst>
                  <a:gd name="adj1" fmla="val 5400000"/>
                  <a:gd name="adj2" fmla="val 9000000"/>
                  <a:gd name="adj3" fmla="val 4496"/>
                </a:avLst>
              </a:prstGeom>
              <a:solidFill>
                <a:srgbClr val="00666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Block Arc 25"/>
              <p:cNvSpPr/>
              <p:nvPr/>
            </p:nvSpPr>
            <p:spPr>
              <a:xfrm>
                <a:off x="815" y="1541"/>
                <a:ext cx="1792" cy="1790"/>
              </a:xfrm>
              <a:prstGeom prst="blockArc">
                <a:avLst>
                  <a:gd name="adj1" fmla="val 1800000"/>
                  <a:gd name="adj2" fmla="val 5400000"/>
                  <a:gd name="adj3" fmla="val 4496"/>
                </a:avLst>
              </a:prstGeom>
              <a:solidFill>
                <a:srgbClr val="00666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Block Arc 26"/>
              <p:cNvSpPr/>
              <p:nvPr/>
            </p:nvSpPr>
            <p:spPr>
              <a:xfrm>
                <a:off x="812" y="1544"/>
                <a:ext cx="1799" cy="1794"/>
              </a:xfrm>
              <a:prstGeom prst="blockArc">
                <a:avLst>
                  <a:gd name="adj1" fmla="val 19800000"/>
                  <a:gd name="adj2" fmla="val 1800000"/>
                  <a:gd name="adj3" fmla="val 4496"/>
                </a:avLst>
              </a:prstGeom>
              <a:solidFill>
                <a:srgbClr val="00666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Block Arc 27"/>
              <p:cNvSpPr/>
              <p:nvPr/>
            </p:nvSpPr>
            <p:spPr>
              <a:xfrm>
                <a:off x="815" y="1540"/>
                <a:ext cx="1792" cy="1793"/>
              </a:xfrm>
              <a:prstGeom prst="blockArc">
                <a:avLst>
                  <a:gd name="adj1" fmla="val 16200000"/>
                  <a:gd name="adj2" fmla="val 19800000"/>
                  <a:gd name="adj3" fmla="val 4496"/>
                </a:avLst>
              </a:prstGeom>
              <a:solidFill>
                <a:srgbClr val="00666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Freeform 29"/>
              <p:cNvSpPr/>
              <p:nvPr/>
            </p:nvSpPr>
            <p:spPr>
              <a:xfrm>
                <a:off x="1362" y="1247"/>
                <a:ext cx="698" cy="698"/>
              </a:xfrm>
              <a:custGeom>
                <a:avLst/>
                <a:gdLst>
                  <a:gd name="connsiteX0" fmla="*/ 0 w 1108263"/>
                  <a:gd name="connsiteY0" fmla="*/ 554132 h 1108263"/>
                  <a:gd name="connsiteX1" fmla="*/ 162302 w 1108263"/>
                  <a:gd name="connsiteY1" fmla="*/ 162302 h 1108263"/>
                  <a:gd name="connsiteX2" fmla="*/ 554133 w 1108263"/>
                  <a:gd name="connsiteY2" fmla="*/ 1 h 1108263"/>
                  <a:gd name="connsiteX3" fmla="*/ 945963 w 1108263"/>
                  <a:gd name="connsiteY3" fmla="*/ 162303 h 1108263"/>
                  <a:gd name="connsiteX4" fmla="*/ 1108264 w 1108263"/>
                  <a:gd name="connsiteY4" fmla="*/ 554134 h 1108263"/>
                  <a:gd name="connsiteX5" fmla="*/ 945962 w 1108263"/>
                  <a:gd name="connsiteY5" fmla="*/ 945965 h 1108263"/>
                  <a:gd name="connsiteX6" fmla="*/ 554131 w 1108263"/>
                  <a:gd name="connsiteY6" fmla="*/ 1108266 h 1108263"/>
                  <a:gd name="connsiteX7" fmla="*/ 162300 w 1108263"/>
                  <a:gd name="connsiteY7" fmla="*/ 945964 h 1108263"/>
                  <a:gd name="connsiteX8" fmla="*/ -1 w 1108263"/>
                  <a:gd name="connsiteY8" fmla="*/ 554133 h 1108263"/>
                  <a:gd name="connsiteX9" fmla="*/ 0 w 1108263"/>
                  <a:gd name="connsiteY9" fmla="*/ 554132 h 110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8263" h="1108263">
                    <a:moveTo>
                      <a:pt x="0" y="554132"/>
                    </a:moveTo>
                    <a:cubicBezTo>
                      <a:pt x="0" y="407167"/>
                      <a:pt x="58382" y="266221"/>
                      <a:pt x="162302" y="162302"/>
                    </a:cubicBezTo>
                    <a:cubicBezTo>
                      <a:pt x="266222" y="58382"/>
                      <a:pt x="407168" y="1"/>
                      <a:pt x="554133" y="1"/>
                    </a:cubicBezTo>
                    <a:cubicBezTo>
                      <a:pt x="701098" y="1"/>
                      <a:pt x="842044" y="58383"/>
                      <a:pt x="945963" y="162303"/>
                    </a:cubicBezTo>
                    <a:cubicBezTo>
                      <a:pt x="1049883" y="266223"/>
                      <a:pt x="1108264" y="407169"/>
                      <a:pt x="1108264" y="554134"/>
                    </a:cubicBezTo>
                    <a:cubicBezTo>
                      <a:pt x="1108264" y="701099"/>
                      <a:pt x="1049882" y="842045"/>
                      <a:pt x="945962" y="945965"/>
                    </a:cubicBezTo>
                    <a:cubicBezTo>
                      <a:pt x="842042" y="1049885"/>
                      <a:pt x="701096" y="1108266"/>
                      <a:pt x="554131" y="1108266"/>
                    </a:cubicBezTo>
                    <a:cubicBezTo>
                      <a:pt x="407166" y="1108266"/>
                      <a:pt x="266220" y="1049884"/>
                      <a:pt x="162300" y="945964"/>
                    </a:cubicBezTo>
                    <a:cubicBezTo>
                      <a:pt x="58380" y="842044"/>
                      <a:pt x="-1" y="701098"/>
                      <a:pt x="-1" y="554133"/>
                    </a:cubicBezTo>
                    <a:lnTo>
                      <a:pt x="0" y="554132"/>
                    </a:lnTo>
                    <a:close/>
                  </a:path>
                </a:pathLst>
              </a:custGeom>
              <a:solidFill>
                <a:srgbClr val="F8DB62"/>
              </a:solidFill>
              <a:effectLst>
                <a:innerShdw blurRad="12700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extrusionH="1352550">
                <a:bevelT w="69850" h="400050" prst="coolSlant"/>
                <a:extrusionClr>
                  <a:schemeClr val="accent4">
                    <a:lumMod val="75000"/>
                  </a:schemeClr>
                </a:extrusionClr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4445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kumimoji="0" lang="en-US" altLang="zh-TW" sz="1800" b="1" dirty="0" smtClean="0">
                    <a:solidFill>
                      <a:srgbClr val="006666"/>
                    </a:solidFill>
                    <a:latin typeface="微軟正黑體" pitchFamily="34" charset="-120"/>
                    <a:ea typeface="微軟正黑體" pitchFamily="34" charset="-120"/>
                  </a:rPr>
                  <a:t> </a:t>
                </a:r>
                <a:r>
                  <a:rPr kumimoji="0" lang="zh-TW" altLang="en-US" sz="1800" b="1" dirty="0" smtClean="0">
                    <a:solidFill>
                      <a:srgbClr val="006666"/>
                    </a:solidFill>
                    <a:latin typeface="微軟正黑體" pitchFamily="34" charset="-120"/>
                    <a:ea typeface="微軟正黑體" pitchFamily="34" charset="-120"/>
                  </a:rPr>
                  <a:t>智慧醫療</a:t>
                </a:r>
                <a:endParaRPr kumimoji="0" lang="en-US" altLang="zh-TW" sz="1800" b="1" dirty="0">
                  <a:solidFill>
                    <a:srgbClr val="006666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2" name="Freeform 31"/>
              <p:cNvSpPr/>
              <p:nvPr/>
            </p:nvSpPr>
            <p:spPr>
              <a:xfrm>
                <a:off x="2071" y="1644"/>
                <a:ext cx="698" cy="699"/>
              </a:xfrm>
              <a:custGeom>
                <a:avLst/>
                <a:gdLst>
                  <a:gd name="connsiteX0" fmla="*/ 0 w 1108263"/>
                  <a:gd name="connsiteY0" fmla="*/ 554132 h 1108263"/>
                  <a:gd name="connsiteX1" fmla="*/ 162302 w 1108263"/>
                  <a:gd name="connsiteY1" fmla="*/ 162302 h 1108263"/>
                  <a:gd name="connsiteX2" fmla="*/ 554133 w 1108263"/>
                  <a:gd name="connsiteY2" fmla="*/ 1 h 1108263"/>
                  <a:gd name="connsiteX3" fmla="*/ 945963 w 1108263"/>
                  <a:gd name="connsiteY3" fmla="*/ 162303 h 1108263"/>
                  <a:gd name="connsiteX4" fmla="*/ 1108264 w 1108263"/>
                  <a:gd name="connsiteY4" fmla="*/ 554134 h 1108263"/>
                  <a:gd name="connsiteX5" fmla="*/ 945962 w 1108263"/>
                  <a:gd name="connsiteY5" fmla="*/ 945965 h 1108263"/>
                  <a:gd name="connsiteX6" fmla="*/ 554131 w 1108263"/>
                  <a:gd name="connsiteY6" fmla="*/ 1108266 h 1108263"/>
                  <a:gd name="connsiteX7" fmla="*/ 162300 w 1108263"/>
                  <a:gd name="connsiteY7" fmla="*/ 945964 h 1108263"/>
                  <a:gd name="connsiteX8" fmla="*/ -1 w 1108263"/>
                  <a:gd name="connsiteY8" fmla="*/ 554133 h 1108263"/>
                  <a:gd name="connsiteX9" fmla="*/ 0 w 1108263"/>
                  <a:gd name="connsiteY9" fmla="*/ 554132 h 110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8263" h="1108263">
                    <a:moveTo>
                      <a:pt x="0" y="554132"/>
                    </a:moveTo>
                    <a:cubicBezTo>
                      <a:pt x="0" y="407167"/>
                      <a:pt x="58382" y="266221"/>
                      <a:pt x="162302" y="162302"/>
                    </a:cubicBezTo>
                    <a:cubicBezTo>
                      <a:pt x="266222" y="58382"/>
                      <a:pt x="407168" y="1"/>
                      <a:pt x="554133" y="1"/>
                    </a:cubicBezTo>
                    <a:cubicBezTo>
                      <a:pt x="701098" y="1"/>
                      <a:pt x="842044" y="58383"/>
                      <a:pt x="945963" y="162303"/>
                    </a:cubicBezTo>
                    <a:cubicBezTo>
                      <a:pt x="1049883" y="266223"/>
                      <a:pt x="1108264" y="407169"/>
                      <a:pt x="1108264" y="554134"/>
                    </a:cubicBezTo>
                    <a:cubicBezTo>
                      <a:pt x="1108264" y="701099"/>
                      <a:pt x="1049882" y="842045"/>
                      <a:pt x="945962" y="945965"/>
                    </a:cubicBezTo>
                    <a:cubicBezTo>
                      <a:pt x="842042" y="1049885"/>
                      <a:pt x="701096" y="1108266"/>
                      <a:pt x="554131" y="1108266"/>
                    </a:cubicBezTo>
                    <a:cubicBezTo>
                      <a:pt x="407166" y="1108266"/>
                      <a:pt x="266220" y="1049884"/>
                      <a:pt x="162300" y="945964"/>
                    </a:cubicBezTo>
                    <a:cubicBezTo>
                      <a:pt x="58380" y="842044"/>
                      <a:pt x="-1" y="701098"/>
                      <a:pt x="-1" y="554133"/>
                    </a:cubicBezTo>
                    <a:lnTo>
                      <a:pt x="0" y="554132"/>
                    </a:lnTo>
                    <a:close/>
                  </a:path>
                </a:pathLst>
              </a:custGeom>
              <a:solidFill>
                <a:srgbClr val="F8DB62"/>
              </a:solidFill>
              <a:effectLst>
                <a:innerShdw blurRad="12700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extrusionH="1352550">
                <a:bevelT w="69850" h="400050" prst="coolSlant"/>
                <a:extrusionClr>
                  <a:schemeClr val="accent4">
                    <a:lumMod val="75000"/>
                  </a:schemeClr>
                </a:extrusionClr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4445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kumimoji="0" lang="zh-TW" altLang="en-US" sz="1800" b="1" dirty="0" smtClean="0">
                    <a:solidFill>
                      <a:srgbClr val="006666"/>
                    </a:solidFill>
                    <a:latin typeface="微軟正黑體" pitchFamily="34" charset="-120"/>
                    <a:ea typeface="微軟正黑體" pitchFamily="34" charset="-120"/>
                  </a:rPr>
                  <a:t>倉儲物流</a:t>
                </a:r>
                <a:endParaRPr kumimoji="0" lang="en-US" altLang="zh-TW" sz="1800" b="1" dirty="0">
                  <a:solidFill>
                    <a:srgbClr val="006666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3" name="Freeform 35"/>
              <p:cNvSpPr/>
              <p:nvPr/>
            </p:nvSpPr>
            <p:spPr>
              <a:xfrm>
                <a:off x="597" y="1644"/>
                <a:ext cx="698" cy="699"/>
              </a:xfrm>
              <a:custGeom>
                <a:avLst/>
                <a:gdLst>
                  <a:gd name="connsiteX0" fmla="*/ 0 w 1108263"/>
                  <a:gd name="connsiteY0" fmla="*/ 554132 h 1108263"/>
                  <a:gd name="connsiteX1" fmla="*/ 162302 w 1108263"/>
                  <a:gd name="connsiteY1" fmla="*/ 162302 h 1108263"/>
                  <a:gd name="connsiteX2" fmla="*/ 554133 w 1108263"/>
                  <a:gd name="connsiteY2" fmla="*/ 1 h 1108263"/>
                  <a:gd name="connsiteX3" fmla="*/ 945963 w 1108263"/>
                  <a:gd name="connsiteY3" fmla="*/ 162303 h 1108263"/>
                  <a:gd name="connsiteX4" fmla="*/ 1108264 w 1108263"/>
                  <a:gd name="connsiteY4" fmla="*/ 554134 h 1108263"/>
                  <a:gd name="connsiteX5" fmla="*/ 945962 w 1108263"/>
                  <a:gd name="connsiteY5" fmla="*/ 945965 h 1108263"/>
                  <a:gd name="connsiteX6" fmla="*/ 554131 w 1108263"/>
                  <a:gd name="connsiteY6" fmla="*/ 1108266 h 1108263"/>
                  <a:gd name="connsiteX7" fmla="*/ 162300 w 1108263"/>
                  <a:gd name="connsiteY7" fmla="*/ 945964 h 1108263"/>
                  <a:gd name="connsiteX8" fmla="*/ -1 w 1108263"/>
                  <a:gd name="connsiteY8" fmla="*/ 554133 h 1108263"/>
                  <a:gd name="connsiteX9" fmla="*/ 0 w 1108263"/>
                  <a:gd name="connsiteY9" fmla="*/ 554132 h 110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8263" h="1108263">
                    <a:moveTo>
                      <a:pt x="0" y="554132"/>
                    </a:moveTo>
                    <a:cubicBezTo>
                      <a:pt x="0" y="407167"/>
                      <a:pt x="58382" y="266221"/>
                      <a:pt x="162302" y="162302"/>
                    </a:cubicBezTo>
                    <a:cubicBezTo>
                      <a:pt x="266222" y="58382"/>
                      <a:pt x="407168" y="1"/>
                      <a:pt x="554133" y="1"/>
                    </a:cubicBezTo>
                    <a:cubicBezTo>
                      <a:pt x="701098" y="1"/>
                      <a:pt x="842044" y="58383"/>
                      <a:pt x="945963" y="162303"/>
                    </a:cubicBezTo>
                    <a:cubicBezTo>
                      <a:pt x="1049883" y="266223"/>
                      <a:pt x="1108264" y="407169"/>
                      <a:pt x="1108264" y="554134"/>
                    </a:cubicBezTo>
                    <a:cubicBezTo>
                      <a:pt x="1108264" y="701099"/>
                      <a:pt x="1049882" y="842045"/>
                      <a:pt x="945962" y="945965"/>
                    </a:cubicBezTo>
                    <a:cubicBezTo>
                      <a:pt x="842042" y="1049885"/>
                      <a:pt x="701096" y="1108266"/>
                      <a:pt x="554131" y="1108266"/>
                    </a:cubicBezTo>
                    <a:cubicBezTo>
                      <a:pt x="407166" y="1108266"/>
                      <a:pt x="266220" y="1049884"/>
                      <a:pt x="162300" y="945964"/>
                    </a:cubicBezTo>
                    <a:cubicBezTo>
                      <a:pt x="58380" y="842044"/>
                      <a:pt x="-1" y="701098"/>
                      <a:pt x="-1" y="554133"/>
                    </a:cubicBezTo>
                    <a:lnTo>
                      <a:pt x="0" y="554132"/>
                    </a:lnTo>
                    <a:close/>
                  </a:path>
                </a:pathLst>
              </a:custGeom>
              <a:solidFill>
                <a:srgbClr val="F8DB62"/>
              </a:solidFill>
              <a:effectLst>
                <a:innerShdw blurRad="12700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extrusionH="1352550">
                <a:bevelT w="69850" h="400050" prst="coolSlant"/>
                <a:extrusionClr>
                  <a:schemeClr val="accent4">
                    <a:lumMod val="75000"/>
                  </a:schemeClr>
                </a:extrusionClr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4445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kumimoji="0" lang="zh-TW" altLang="en-US" sz="1800" b="1" dirty="0" smtClean="0">
                    <a:solidFill>
                      <a:srgbClr val="006666"/>
                    </a:solidFill>
                    <a:latin typeface="微軟正黑體" pitchFamily="34" charset="-120"/>
                    <a:ea typeface="微軟正黑體" pitchFamily="34" charset="-120"/>
                  </a:rPr>
                  <a:t>嵌入式</a:t>
                </a:r>
                <a:endParaRPr kumimoji="0" lang="en-US" altLang="zh-TW" sz="1800" b="1" dirty="0" smtClean="0">
                  <a:solidFill>
                    <a:srgbClr val="006666"/>
                  </a:solidFill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 defTabSz="4445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kumimoji="0" lang="zh-TW" altLang="en-US" sz="1800" b="1" dirty="0" smtClean="0">
                    <a:solidFill>
                      <a:srgbClr val="006666"/>
                    </a:solidFill>
                    <a:latin typeface="微軟正黑體" pitchFamily="34" charset="-120"/>
                    <a:ea typeface="微軟正黑體" pitchFamily="34" charset="-120"/>
                  </a:rPr>
                  <a:t>電腦</a:t>
                </a:r>
                <a:endParaRPr kumimoji="0" lang="en-US" altLang="zh-TW" sz="1800" b="1" dirty="0">
                  <a:solidFill>
                    <a:srgbClr val="006666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4" name="Freeform 31"/>
              <p:cNvSpPr/>
              <p:nvPr/>
            </p:nvSpPr>
            <p:spPr>
              <a:xfrm>
                <a:off x="597" y="2522"/>
                <a:ext cx="698" cy="699"/>
              </a:xfrm>
              <a:custGeom>
                <a:avLst/>
                <a:gdLst>
                  <a:gd name="connsiteX0" fmla="*/ 0 w 1108263"/>
                  <a:gd name="connsiteY0" fmla="*/ 554132 h 1108263"/>
                  <a:gd name="connsiteX1" fmla="*/ 162302 w 1108263"/>
                  <a:gd name="connsiteY1" fmla="*/ 162302 h 1108263"/>
                  <a:gd name="connsiteX2" fmla="*/ 554133 w 1108263"/>
                  <a:gd name="connsiteY2" fmla="*/ 1 h 1108263"/>
                  <a:gd name="connsiteX3" fmla="*/ 945963 w 1108263"/>
                  <a:gd name="connsiteY3" fmla="*/ 162303 h 1108263"/>
                  <a:gd name="connsiteX4" fmla="*/ 1108264 w 1108263"/>
                  <a:gd name="connsiteY4" fmla="*/ 554134 h 1108263"/>
                  <a:gd name="connsiteX5" fmla="*/ 945962 w 1108263"/>
                  <a:gd name="connsiteY5" fmla="*/ 945965 h 1108263"/>
                  <a:gd name="connsiteX6" fmla="*/ 554131 w 1108263"/>
                  <a:gd name="connsiteY6" fmla="*/ 1108266 h 1108263"/>
                  <a:gd name="connsiteX7" fmla="*/ 162300 w 1108263"/>
                  <a:gd name="connsiteY7" fmla="*/ 945964 h 1108263"/>
                  <a:gd name="connsiteX8" fmla="*/ -1 w 1108263"/>
                  <a:gd name="connsiteY8" fmla="*/ 554133 h 1108263"/>
                  <a:gd name="connsiteX9" fmla="*/ 0 w 1108263"/>
                  <a:gd name="connsiteY9" fmla="*/ 554132 h 110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8263" h="1108263">
                    <a:moveTo>
                      <a:pt x="0" y="554132"/>
                    </a:moveTo>
                    <a:cubicBezTo>
                      <a:pt x="0" y="407167"/>
                      <a:pt x="58382" y="266221"/>
                      <a:pt x="162302" y="162302"/>
                    </a:cubicBezTo>
                    <a:cubicBezTo>
                      <a:pt x="266222" y="58382"/>
                      <a:pt x="407168" y="1"/>
                      <a:pt x="554133" y="1"/>
                    </a:cubicBezTo>
                    <a:cubicBezTo>
                      <a:pt x="701098" y="1"/>
                      <a:pt x="842044" y="58383"/>
                      <a:pt x="945963" y="162303"/>
                    </a:cubicBezTo>
                    <a:cubicBezTo>
                      <a:pt x="1049883" y="266223"/>
                      <a:pt x="1108264" y="407169"/>
                      <a:pt x="1108264" y="554134"/>
                    </a:cubicBezTo>
                    <a:cubicBezTo>
                      <a:pt x="1108264" y="701099"/>
                      <a:pt x="1049882" y="842045"/>
                      <a:pt x="945962" y="945965"/>
                    </a:cubicBezTo>
                    <a:cubicBezTo>
                      <a:pt x="842042" y="1049885"/>
                      <a:pt x="701096" y="1108266"/>
                      <a:pt x="554131" y="1108266"/>
                    </a:cubicBezTo>
                    <a:cubicBezTo>
                      <a:pt x="407166" y="1108266"/>
                      <a:pt x="266220" y="1049884"/>
                      <a:pt x="162300" y="945964"/>
                    </a:cubicBezTo>
                    <a:cubicBezTo>
                      <a:pt x="58380" y="842044"/>
                      <a:pt x="-1" y="701098"/>
                      <a:pt x="-1" y="554133"/>
                    </a:cubicBezTo>
                    <a:lnTo>
                      <a:pt x="0" y="554132"/>
                    </a:lnTo>
                    <a:close/>
                  </a:path>
                </a:pathLst>
              </a:custGeom>
              <a:solidFill>
                <a:srgbClr val="F8DB62"/>
              </a:solidFill>
              <a:effectLst>
                <a:innerShdw blurRad="12700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extrusionH="1352550">
                <a:bevelT w="69850" h="400050" prst="coolSlant"/>
                <a:extrusionClr>
                  <a:schemeClr val="accent4">
                    <a:lumMod val="75000"/>
                  </a:schemeClr>
                </a:extrusionClr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4445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kumimoji="0" lang="zh-TW" altLang="en-US" sz="1800" b="1" dirty="0" smtClean="0">
                    <a:solidFill>
                      <a:srgbClr val="006666"/>
                    </a:solidFill>
                    <a:latin typeface="微軟正黑體" pitchFamily="34" charset="-120"/>
                    <a:ea typeface="微軟正黑體" pitchFamily="34" charset="-120"/>
                  </a:rPr>
                  <a:t>智慧電網</a:t>
                </a:r>
                <a:endParaRPr kumimoji="0" lang="en-US" altLang="zh-TW" sz="1800" b="1" dirty="0">
                  <a:solidFill>
                    <a:srgbClr val="006666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5" name="Freeform 31"/>
              <p:cNvSpPr/>
              <p:nvPr/>
            </p:nvSpPr>
            <p:spPr>
              <a:xfrm>
                <a:off x="1362" y="2948"/>
                <a:ext cx="698" cy="699"/>
              </a:xfrm>
              <a:custGeom>
                <a:avLst/>
                <a:gdLst>
                  <a:gd name="connsiteX0" fmla="*/ 0 w 1108263"/>
                  <a:gd name="connsiteY0" fmla="*/ 554132 h 1108263"/>
                  <a:gd name="connsiteX1" fmla="*/ 162302 w 1108263"/>
                  <a:gd name="connsiteY1" fmla="*/ 162302 h 1108263"/>
                  <a:gd name="connsiteX2" fmla="*/ 554133 w 1108263"/>
                  <a:gd name="connsiteY2" fmla="*/ 1 h 1108263"/>
                  <a:gd name="connsiteX3" fmla="*/ 945963 w 1108263"/>
                  <a:gd name="connsiteY3" fmla="*/ 162303 h 1108263"/>
                  <a:gd name="connsiteX4" fmla="*/ 1108264 w 1108263"/>
                  <a:gd name="connsiteY4" fmla="*/ 554134 h 1108263"/>
                  <a:gd name="connsiteX5" fmla="*/ 945962 w 1108263"/>
                  <a:gd name="connsiteY5" fmla="*/ 945965 h 1108263"/>
                  <a:gd name="connsiteX6" fmla="*/ 554131 w 1108263"/>
                  <a:gd name="connsiteY6" fmla="*/ 1108266 h 1108263"/>
                  <a:gd name="connsiteX7" fmla="*/ 162300 w 1108263"/>
                  <a:gd name="connsiteY7" fmla="*/ 945964 h 1108263"/>
                  <a:gd name="connsiteX8" fmla="*/ -1 w 1108263"/>
                  <a:gd name="connsiteY8" fmla="*/ 554133 h 1108263"/>
                  <a:gd name="connsiteX9" fmla="*/ 0 w 1108263"/>
                  <a:gd name="connsiteY9" fmla="*/ 554132 h 110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8263" h="1108263">
                    <a:moveTo>
                      <a:pt x="0" y="554132"/>
                    </a:moveTo>
                    <a:cubicBezTo>
                      <a:pt x="0" y="407167"/>
                      <a:pt x="58382" y="266221"/>
                      <a:pt x="162302" y="162302"/>
                    </a:cubicBezTo>
                    <a:cubicBezTo>
                      <a:pt x="266222" y="58382"/>
                      <a:pt x="407168" y="1"/>
                      <a:pt x="554133" y="1"/>
                    </a:cubicBezTo>
                    <a:cubicBezTo>
                      <a:pt x="701098" y="1"/>
                      <a:pt x="842044" y="58383"/>
                      <a:pt x="945963" y="162303"/>
                    </a:cubicBezTo>
                    <a:cubicBezTo>
                      <a:pt x="1049883" y="266223"/>
                      <a:pt x="1108264" y="407169"/>
                      <a:pt x="1108264" y="554134"/>
                    </a:cubicBezTo>
                    <a:cubicBezTo>
                      <a:pt x="1108264" y="701099"/>
                      <a:pt x="1049882" y="842045"/>
                      <a:pt x="945962" y="945965"/>
                    </a:cubicBezTo>
                    <a:cubicBezTo>
                      <a:pt x="842042" y="1049885"/>
                      <a:pt x="701096" y="1108266"/>
                      <a:pt x="554131" y="1108266"/>
                    </a:cubicBezTo>
                    <a:cubicBezTo>
                      <a:pt x="407166" y="1108266"/>
                      <a:pt x="266220" y="1049884"/>
                      <a:pt x="162300" y="945964"/>
                    </a:cubicBezTo>
                    <a:cubicBezTo>
                      <a:pt x="58380" y="842044"/>
                      <a:pt x="-1" y="701098"/>
                      <a:pt x="-1" y="554133"/>
                    </a:cubicBezTo>
                    <a:lnTo>
                      <a:pt x="0" y="554132"/>
                    </a:lnTo>
                    <a:close/>
                  </a:path>
                </a:pathLst>
              </a:custGeom>
              <a:solidFill>
                <a:srgbClr val="F8DB62"/>
              </a:solidFill>
              <a:effectLst>
                <a:innerShdw blurRad="12700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extrusionH="1352550">
                <a:bevelT w="69850" h="400050" prst="coolSlant"/>
                <a:extrusionClr>
                  <a:schemeClr val="accent4">
                    <a:lumMod val="75000"/>
                  </a:schemeClr>
                </a:extrusionClr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4445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kumimoji="0" lang="zh-TW" altLang="en-US" sz="1800" b="1" dirty="0" smtClean="0">
                    <a:solidFill>
                      <a:srgbClr val="006666"/>
                    </a:solidFill>
                    <a:latin typeface="微軟正黑體" pitchFamily="34" charset="-120"/>
                    <a:ea typeface="微軟正黑體" pitchFamily="34" charset="-120"/>
                  </a:rPr>
                  <a:t>寬溫產品</a:t>
                </a:r>
                <a:endParaRPr kumimoji="0" lang="en-US" altLang="zh-TW" sz="1800" b="1" dirty="0">
                  <a:solidFill>
                    <a:srgbClr val="006666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6" name="Freeform 31"/>
              <p:cNvSpPr/>
              <p:nvPr/>
            </p:nvSpPr>
            <p:spPr>
              <a:xfrm>
                <a:off x="2071" y="2578"/>
                <a:ext cx="698" cy="699"/>
              </a:xfrm>
              <a:custGeom>
                <a:avLst/>
                <a:gdLst>
                  <a:gd name="connsiteX0" fmla="*/ 0 w 1108263"/>
                  <a:gd name="connsiteY0" fmla="*/ 554132 h 1108263"/>
                  <a:gd name="connsiteX1" fmla="*/ 162302 w 1108263"/>
                  <a:gd name="connsiteY1" fmla="*/ 162302 h 1108263"/>
                  <a:gd name="connsiteX2" fmla="*/ 554133 w 1108263"/>
                  <a:gd name="connsiteY2" fmla="*/ 1 h 1108263"/>
                  <a:gd name="connsiteX3" fmla="*/ 945963 w 1108263"/>
                  <a:gd name="connsiteY3" fmla="*/ 162303 h 1108263"/>
                  <a:gd name="connsiteX4" fmla="*/ 1108264 w 1108263"/>
                  <a:gd name="connsiteY4" fmla="*/ 554134 h 1108263"/>
                  <a:gd name="connsiteX5" fmla="*/ 945962 w 1108263"/>
                  <a:gd name="connsiteY5" fmla="*/ 945965 h 1108263"/>
                  <a:gd name="connsiteX6" fmla="*/ 554131 w 1108263"/>
                  <a:gd name="connsiteY6" fmla="*/ 1108266 h 1108263"/>
                  <a:gd name="connsiteX7" fmla="*/ 162300 w 1108263"/>
                  <a:gd name="connsiteY7" fmla="*/ 945964 h 1108263"/>
                  <a:gd name="connsiteX8" fmla="*/ -1 w 1108263"/>
                  <a:gd name="connsiteY8" fmla="*/ 554133 h 1108263"/>
                  <a:gd name="connsiteX9" fmla="*/ 0 w 1108263"/>
                  <a:gd name="connsiteY9" fmla="*/ 554132 h 110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8263" h="1108263">
                    <a:moveTo>
                      <a:pt x="0" y="554132"/>
                    </a:moveTo>
                    <a:cubicBezTo>
                      <a:pt x="0" y="407167"/>
                      <a:pt x="58382" y="266221"/>
                      <a:pt x="162302" y="162302"/>
                    </a:cubicBezTo>
                    <a:cubicBezTo>
                      <a:pt x="266222" y="58382"/>
                      <a:pt x="407168" y="1"/>
                      <a:pt x="554133" y="1"/>
                    </a:cubicBezTo>
                    <a:cubicBezTo>
                      <a:pt x="701098" y="1"/>
                      <a:pt x="842044" y="58383"/>
                      <a:pt x="945963" y="162303"/>
                    </a:cubicBezTo>
                    <a:cubicBezTo>
                      <a:pt x="1049883" y="266223"/>
                      <a:pt x="1108264" y="407169"/>
                      <a:pt x="1108264" y="554134"/>
                    </a:cubicBezTo>
                    <a:cubicBezTo>
                      <a:pt x="1108264" y="701099"/>
                      <a:pt x="1049882" y="842045"/>
                      <a:pt x="945962" y="945965"/>
                    </a:cubicBezTo>
                    <a:cubicBezTo>
                      <a:pt x="842042" y="1049885"/>
                      <a:pt x="701096" y="1108266"/>
                      <a:pt x="554131" y="1108266"/>
                    </a:cubicBezTo>
                    <a:cubicBezTo>
                      <a:pt x="407166" y="1108266"/>
                      <a:pt x="266220" y="1049884"/>
                      <a:pt x="162300" y="945964"/>
                    </a:cubicBezTo>
                    <a:cubicBezTo>
                      <a:pt x="58380" y="842044"/>
                      <a:pt x="-1" y="701098"/>
                      <a:pt x="-1" y="554133"/>
                    </a:cubicBezTo>
                    <a:lnTo>
                      <a:pt x="0" y="554132"/>
                    </a:lnTo>
                    <a:close/>
                  </a:path>
                </a:pathLst>
              </a:custGeom>
              <a:solidFill>
                <a:srgbClr val="F8DB62"/>
              </a:solidFill>
              <a:effectLst>
                <a:innerShdw blurRad="12700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extrusionH="1352550">
                <a:bevelT w="69850" h="400050" prst="coolSlant"/>
                <a:extrusionClr>
                  <a:schemeClr val="accent4">
                    <a:lumMod val="75000"/>
                  </a:schemeClr>
                </a:extrusionClr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4445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kumimoji="0" lang="zh-TW" altLang="en-US" sz="1800" b="1" dirty="0" smtClean="0">
                    <a:solidFill>
                      <a:srgbClr val="006666"/>
                    </a:solidFill>
                    <a:latin typeface="微軟正黑體" pitchFamily="34" charset="-120"/>
                    <a:ea typeface="微軟正黑體" pitchFamily="34" charset="-120"/>
                  </a:rPr>
                  <a:t>智能交通</a:t>
                </a:r>
                <a:endParaRPr kumimoji="0" lang="en-US" altLang="zh-TW" sz="1800" b="1" dirty="0">
                  <a:solidFill>
                    <a:srgbClr val="006666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sp>
          <p:nvSpPr>
            <p:cNvPr id="17" name="Freeform 33"/>
            <p:cNvSpPr>
              <a:spLocks noChangeArrowheads="1"/>
            </p:cNvSpPr>
            <p:nvPr/>
          </p:nvSpPr>
          <p:spPr bwMode="auto">
            <a:xfrm>
              <a:off x="4990143" y="1330474"/>
              <a:ext cx="1108075" cy="1108075"/>
            </a:xfrm>
            <a:custGeom>
              <a:avLst/>
              <a:gdLst>
                <a:gd name="T0" fmla="*/ 0 w 1108263"/>
                <a:gd name="T1" fmla="*/ 554132 h 1108263"/>
                <a:gd name="T2" fmla="*/ 162302 w 1108263"/>
                <a:gd name="T3" fmla="*/ 162302 h 1108263"/>
                <a:gd name="T4" fmla="*/ 554133 w 1108263"/>
                <a:gd name="T5" fmla="*/ 1 h 1108263"/>
                <a:gd name="T6" fmla="*/ 945963 w 1108263"/>
                <a:gd name="T7" fmla="*/ 162303 h 1108263"/>
                <a:gd name="T8" fmla="*/ 1108264 w 1108263"/>
                <a:gd name="T9" fmla="*/ 554134 h 1108263"/>
                <a:gd name="T10" fmla="*/ 945962 w 1108263"/>
                <a:gd name="T11" fmla="*/ 945965 h 1108263"/>
                <a:gd name="T12" fmla="*/ 554131 w 1108263"/>
                <a:gd name="T13" fmla="*/ 1108266 h 1108263"/>
                <a:gd name="T14" fmla="*/ 162300 w 1108263"/>
                <a:gd name="T15" fmla="*/ 945964 h 1108263"/>
                <a:gd name="T16" fmla="*/ -1 w 1108263"/>
                <a:gd name="T17" fmla="*/ 554133 h 1108263"/>
                <a:gd name="T18" fmla="*/ 0 w 1108263"/>
                <a:gd name="T19" fmla="*/ 554132 h 11082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08263"/>
                <a:gd name="T31" fmla="*/ 0 h 1108263"/>
                <a:gd name="T32" fmla="*/ 1108263 w 1108263"/>
                <a:gd name="T33" fmla="*/ 1108263 h 11082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08263" h="1108263">
                  <a:moveTo>
                    <a:pt x="0" y="554132"/>
                  </a:moveTo>
                  <a:cubicBezTo>
                    <a:pt x="0" y="407167"/>
                    <a:pt x="58382" y="266221"/>
                    <a:pt x="162302" y="162302"/>
                  </a:cubicBezTo>
                  <a:cubicBezTo>
                    <a:pt x="266222" y="58382"/>
                    <a:pt x="407168" y="1"/>
                    <a:pt x="554133" y="1"/>
                  </a:cubicBezTo>
                  <a:cubicBezTo>
                    <a:pt x="701098" y="1"/>
                    <a:pt x="842044" y="58383"/>
                    <a:pt x="945963" y="162303"/>
                  </a:cubicBezTo>
                  <a:cubicBezTo>
                    <a:pt x="1049883" y="266223"/>
                    <a:pt x="1108264" y="407169"/>
                    <a:pt x="1108264" y="554134"/>
                  </a:cubicBezTo>
                  <a:cubicBezTo>
                    <a:pt x="1108264" y="701099"/>
                    <a:pt x="1049882" y="842045"/>
                    <a:pt x="945962" y="945965"/>
                  </a:cubicBezTo>
                  <a:cubicBezTo>
                    <a:pt x="842042" y="1049885"/>
                    <a:pt x="701096" y="1108266"/>
                    <a:pt x="554131" y="1108266"/>
                  </a:cubicBezTo>
                  <a:cubicBezTo>
                    <a:pt x="407166" y="1108266"/>
                    <a:pt x="266220" y="1049884"/>
                    <a:pt x="162300" y="945964"/>
                  </a:cubicBezTo>
                  <a:cubicBezTo>
                    <a:pt x="58380" y="842044"/>
                    <a:pt x="-1" y="701098"/>
                    <a:pt x="-1" y="554133"/>
                  </a:cubicBezTo>
                  <a:lnTo>
                    <a:pt x="0" y="554132"/>
                  </a:lnTo>
                  <a:close/>
                </a:path>
              </a:pathLst>
            </a:custGeom>
            <a:solidFill>
              <a:srgbClr val="00CCFF"/>
            </a:solidFill>
            <a:ln w="9525" algn="ctr">
              <a:noFill/>
              <a:miter lim="800000"/>
              <a:headEnd/>
              <a:tailEnd/>
            </a:ln>
            <a:effectLst>
              <a:outerShdw dist="76200" sx="95000" sy="95000" rotWithShape="0">
                <a:srgbClr val="000000">
                  <a:alpha val="77000"/>
                </a:srgb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165100" prst="coolSlant"/>
              <a:bevelB w="165100" prst="coolSlant"/>
            </a:sp3d>
          </p:spPr>
          <p:txBody>
            <a:bodyPr lIns="0" tIns="0" rIns="0" bIns="0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1800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遠端照護</a:t>
              </a:r>
              <a:endParaRPr kumimoji="0" lang="zh-TW" altLang="en-US" sz="18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Freeform 33"/>
            <p:cNvSpPr>
              <a:spLocks noChangeArrowheads="1"/>
            </p:cNvSpPr>
            <p:nvPr/>
          </p:nvSpPr>
          <p:spPr bwMode="auto">
            <a:xfrm>
              <a:off x="1865943" y="3184674"/>
              <a:ext cx="1108075" cy="1108075"/>
            </a:xfrm>
            <a:custGeom>
              <a:avLst/>
              <a:gdLst>
                <a:gd name="T0" fmla="*/ 0 w 1108263"/>
                <a:gd name="T1" fmla="*/ 554132 h 1108263"/>
                <a:gd name="T2" fmla="*/ 162302 w 1108263"/>
                <a:gd name="T3" fmla="*/ 162302 h 1108263"/>
                <a:gd name="T4" fmla="*/ 554133 w 1108263"/>
                <a:gd name="T5" fmla="*/ 1 h 1108263"/>
                <a:gd name="T6" fmla="*/ 945963 w 1108263"/>
                <a:gd name="T7" fmla="*/ 162303 h 1108263"/>
                <a:gd name="T8" fmla="*/ 1108264 w 1108263"/>
                <a:gd name="T9" fmla="*/ 554134 h 1108263"/>
                <a:gd name="T10" fmla="*/ 945962 w 1108263"/>
                <a:gd name="T11" fmla="*/ 945965 h 1108263"/>
                <a:gd name="T12" fmla="*/ 554131 w 1108263"/>
                <a:gd name="T13" fmla="*/ 1108266 h 1108263"/>
                <a:gd name="T14" fmla="*/ 162300 w 1108263"/>
                <a:gd name="T15" fmla="*/ 945964 h 1108263"/>
                <a:gd name="T16" fmla="*/ -1 w 1108263"/>
                <a:gd name="T17" fmla="*/ 554133 h 1108263"/>
                <a:gd name="T18" fmla="*/ 0 w 1108263"/>
                <a:gd name="T19" fmla="*/ 554132 h 11082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08263"/>
                <a:gd name="T31" fmla="*/ 0 h 1108263"/>
                <a:gd name="T32" fmla="*/ 1108263 w 1108263"/>
                <a:gd name="T33" fmla="*/ 1108263 h 11082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08263" h="1108263">
                  <a:moveTo>
                    <a:pt x="0" y="554132"/>
                  </a:moveTo>
                  <a:cubicBezTo>
                    <a:pt x="0" y="407167"/>
                    <a:pt x="58382" y="266221"/>
                    <a:pt x="162302" y="162302"/>
                  </a:cubicBezTo>
                  <a:cubicBezTo>
                    <a:pt x="266222" y="58382"/>
                    <a:pt x="407168" y="1"/>
                    <a:pt x="554133" y="1"/>
                  </a:cubicBezTo>
                  <a:cubicBezTo>
                    <a:pt x="701098" y="1"/>
                    <a:pt x="842044" y="58383"/>
                    <a:pt x="945963" y="162303"/>
                  </a:cubicBezTo>
                  <a:cubicBezTo>
                    <a:pt x="1049883" y="266223"/>
                    <a:pt x="1108264" y="407169"/>
                    <a:pt x="1108264" y="554134"/>
                  </a:cubicBezTo>
                  <a:cubicBezTo>
                    <a:pt x="1108264" y="701099"/>
                    <a:pt x="1049882" y="842045"/>
                    <a:pt x="945962" y="945965"/>
                  </a:cubicBezTo>
                  <a:cubicBezTo>
                    <a:pt x="842042" y="1049885"/>
                    <a:pt x="701096" y="1108266"/>
                    <a:pt x="554131" y="1108266"/>
                  </a:cubicBezTo>
                  <a:cubicBezTo>
                    <a:pt x="407166" y="1108266"/>
                    <a:pt x="266220" y="1049884"/>
                    <a:pt x="162300" y="945964"/>
                  </a:cubicBezTo>
                  <a:cubicBezTo>
                    <a:pt x="58380" y="842044"/>
                    <a:pt x="-1" y="701098"/>
                    <a:pt x="-1" y="554133"/>
                  </a:cubicBezTo>
                  <a:lnTo>
                    <a:pt x="0" y="554132"/>
                  </a:lnTo>
                  <a:close/>
                </a:path>
              </a:pathLst>
            </a:custGeom>
            <a:solidFill>
              <a:srgbClr val="00CCFF"/>
            </a:solidFill>
            <a:ln w="9525" algn="ctr">
              <a:noFill/>
              <a:miter lim="800000"/>
              <a:headEnd/>
              <a:tailEnd/>
            </a:ln>
            <a:effectLst>
              <a:outerShdw dist="76200" sx="95000" sy="95000" rotWithShape="0">
                <a:srgbClr val="000000">
                  <a:alpha val="77000"/>
                </a:srgb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165100" prst="coolSlant"/>
              <a:bevelB w="165100" prst="coolSlant"/>
            </a:sp3d>
          </p:spPr>
          <p:txBody>
            <a:bodyPr lIns="0" tIns="0" rIns="0" bIns="0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1800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電力資料收集</a:t>
              </a:r>
              <a:endParaRPr kumimoji="0" lang="zh-TW" altLang="en-US" sz="18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9" name="Freeform 33"/>
            <p:cNvSpPr>
              <a:spLocks noChangeArrowheads="1"/>
            </p:cNvSpPr>
            <p:nvPr/>
          </p:nvSpPr>
          <p:spPr bwMode="auto">
            <a:xfrm>
              <a:off x="6006143" y="3197374"/>
              <a:ext cx="1108075" cy="1108075"/>
            </a:xfrm>
            <a:custGeom>
              <a:avLst/>
              <a:gdLst>
                <a:gd name="T0" fmla="*/ 0 w 1108263"/>
                <a:gd name="T1" fmla="*/ 554132 h 1108263"/>
                <a:gd name="T2" fmla="*/ 162302 w 1108263"/>
                <a:gd name="T3" fmla="*/ 162302 h 1108263"/>
                <a:gd name="T4" fmla="*/ 554133 w 1108263"/>
                <a:gd name="T5" fmla="*/ 1 h 1108263"/>
                <a:gd name="T6" fmla="*/ 945963 w 1108263"/>
                <a:gd name="T7" fmla="*/ 162303 h 1108263"/>
                <a:gd name="T8" fmla="*/ 1108264 w 1108263"/>
                <a:gd name="T9" fmla="*/ 554134 h 1108263"/>
                <a:gd name="T10" fmla="*/ 945962 w 1108263"/>
                <a:gd name="T11" fmla="*/ 945965 h 1108263"/>
                <a:gd name="T12" fmla="*/ 554131 w 1108263"/>
                <a:gd name="T13" fmla="*/ 1108266 h 1108263"/>
                <a:gd name="T14" fmla="*/ 162300 w 1108263"/>
                <a:gd name="T15" fmla="*/ 945964 h 1108263"/>
                <a:gd name="T16" fmla="*/ -1 w 1108263"/>
                <a:gd name="T17" fmla="*/ 554133 h 1108263"/>
                <a:gd name="T18" fmla="*/ 0 w 1108263"/>
                <a:gd name="T19" fmla="*/ 554132 h 11082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08263"/>
                <a:gd name="T31" fmla="*/ 0 h 1108263"/>
                <a:gd name="T32" fmla="*/ 1108263 w 1108263"/>
                <a:gd name="T33" fmla="*/ 1108263 h 11082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08263" h="1108263">
                  <a:moveTo>
                    <a:pt x="0" y="554132"/>
                  </a:moveTo>
                  <a:cubicBezTo>
                    <a:pt x="0" y="407167"/>
                    <a:pt x="58382" y="266221"/>
                    <a:pt x="162302" y="162302"/>
                  </a:cubicBezTo>
                  <a:cubicBezTo>
                    <a:pt x="266222" y="58382"/>
                    <a:pt x="407168" y="1"/>
                    <a:pt x="554133" y="1"/>
                  </a:cubicBezTo>
                  <a:cubicBezTo>
                    <a:pt x="701098" y="1"/>
                    <a:pt x="842044" y="58383"/>
                    <a:pt x="945963" y="162303"/>
                  </a:cubicBezTo>
                  <a:cubicBezTo>
                    <a:pt x="1049883" y="266223"/>
                    <a:pt x="1108264" y="407169"/>
                    <a:pt x="1108264" y="554134"/>
                  </a:cubicBezTo>
                  <a:cubicBezTo>
                    <a:pt x="1108264" y="701099"/>
                    <a:pt x="1049882" y="842045"/>
                    <a:pt x="945962" y="945965"/>
                  </a:cubicBezTo>
                  <a:cubicBezTo>
                    <a:pt x="842042" y="1049885"/>
                    <a:pt x="701096" y="1108266"/>
                    <a:pt x="554131" y="1108266"/>
                  </a:cubicBezTo>
                  <a:cubicBezTo>
                    <a:pt x="407166" y="1108266"/>
                    <a:pt x="266220" y="1049884"/>
                    <a:pt x="162300" y="945964"/>
                  </a:cubicBezTo>
                  <a:cubicBezTo>
                    <a:pt x="58380" y="842044"/>
                    <a:pt x="-1" y="701098"/>
                    <a:pt x="-1" y="554133"/>
                  </a:cubicBezTo>
                  <a:lnTo>
                    <a:pt x="0" y="554132"/>
                  </a:lnTo>
                  <a:close/>
                </a:path>
              </a:pathLst>
            </a:custGeom>
            <a:solidFill>
              <a:srgbClr val="00CCFF"/>
            </a:solidFill>
            <a:ln w="9525" algn="ctr">
              <a:noFill/>
              <a:miter lim="800000"/>
              <a:headEnd/>
              <a:tailEnd/>
            </a:ln>
            <a:effectLst>
              <a:outerShdw dist="76200" sx="95000" sy="95000" rotWithShape="0">
                <a:srgbClr val="000000">
                  <a:alpha val="77000"/>
                </a:srgb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165100" prst="coolSlant"/>
              <a:bevelB w="165100" prst="coolSlant"/>
            </a:sp3d>
          </p:spPr>
          <p:txBody>
            <a:bodyPr lIns="0" tIns="0" rIns="0" bIns="0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1800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移動零售</a:t>
              </a:r>
            </a:p>
          </p:txBody>
        </p:sp>
        <p:sp>
          <p:nvSpPr>
            <p:cNvPr id="20" name="Freeform 33"/>
            <p:cNvSpPr>
              <a:spLocks noChangeArrowheads="1"/>
            </p:cNvSpPr>
            <p:nvPr/>
          </p:nvSpPr>
          <p:spPr bwMode="auto">
            <a:xfrm>
              <a:off x="5002843" y="5066322"/>
              <a:ext cx="1108075" cy="1108075"/>
            </a:xfrm>
            <a:custGeom>
              <a:avLst/>
              <a:gdLst>
                <a:gd name="T0" fmla="*/ 0 w 1108263"/>
                <a:gd name="T1" fmla="*/ 554132 h 1108263"/>
                <a:gd name="T2" fmla="*/ 162302 w 1108263"/>
                <a:gd name="T3" fmla="*/ 162302 h 1108263"/>
                <a:gd name="T4" fmla="*/ 554133 w 1108263"/>
                <a:gd name="T5" fmla="*/ 1 h 1108263"/>
                <a:gd name="T6" fmla="*/ 945963 w 1108263"/>
                <a:gd name="T7" fmla="*/ 162303 h 1108263"/>
                <a:gd name="T8" fmla="*/ 1108264 w 1108263"/>
                <a:gd name="T9" fmla="*/ 554134 h 1108263"/>
                <a:gd name="T10" fmla="*/ 945962 w 1108263"/>
                <a:gd name="T11" fmla="*/ 945965 h 1108263"/>
                <a:gd name="T12" fmla="*/ 554131 w 1108263"/>
                <a:gd name="T13" fmla="*/ 1108266 h 1108263"/>
                <a:gd name="T14" fmla="*/ 162300 w 1108263"/>
                <a:gd name="T15" fmla="*/ 945964 h 1108263"/>
                <a:gd name="T16" fmla="*/ -1 w 1108263"/>
                <a:gd name="T17" fmla="*/ 554133 h 1108263"/>
                <a:gd name="T18" fmla="*/ 0 w 1108263"/>
                <a:gd name="T19" fmla="*/ 554132 h 11082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08263"/>
                <a:gd name="T31" fmla="*/ 0 h 1108263"/>
                <a:gd name="T32" fmla="*/ 1108263 w 1108263"/>
                <a:gd name="T33" fmla="*/ 1108263 h 11082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08263" h="1108263">
                  <a:moveTo>
                    <a:pt x="0" y="554132"/>
                  </a:moveTo>
                  <a:cubicBezTo>
                    <a:pt x="0" y="407167"/>
                    <a:pt x="58382" y="266221"/>
                    <a:pt x="162302" y="162302"/>
                  </a:cubicBezTo>
                  <a:cubicBezTo>
                    <a:pt x="266222" y="58382"/>
                    <a:pt x="407168" y="1"/>
                    <a:pt x="554133" y="1"/>
                  </a:cubicBezTo>
                  <a:cubicBezTo>
                    <a:pt x="701098" y="1"/>
                    <a:pt x="842044" y="58383"/>
                    <a:pt x="945963" y="162303"/>
                  </a:cubicBezTo>
                  <a:cubicBezTo>
                    <a:pt x="1049883" y="266223"/>
                    <a:pt x="1108264" y="407169"/>
                    <a:pt x="1108264" y="554134"/>
                  </a:cubicBezTo>
                  <a:cubicBezTo>
                    <a:pt x="1108264" y="701099"/>
                    <a:pt x="1049882" y="842045"/>
                    <a:pt x="945962" y="945965"/>
                  </a:cubicBezTo>
                  <a:cubicBezTo>
                    <a:pt x="842042" y="1049885"/>
                    <a:pt x="701096" y="1108266"/>
                    <a:pt x="554131" y="1108266"/>
                  </a:cubicBezTo>
                  <a:cubicBezTo>
                    <a:pt x="407166" y="1108266"/>
                    <a:pt x="266220" y="1049884"/>
                    <a:pt x="162300" y="945964"/>
                  </a:cubicBezTo>
                  <a:cubicBezTo>
                    <a:pt x="58380" y="842044"/>
                    <a:pt x="-1" y="701098"/>
                    <a:pt x="-1" y="554133"/>
                  </a:cubicBezTo>
                  <a:lnTo>
                    <a:pt x="0" y="554132"/>
                  </a:lnTo>
                  <a:close/>
                </a:path>
              </a:pathLst>
            </a:custGeom>
            <a:solidFill>
              <a:srgbClr val="00CCFF"/>
            </a:solidFill>
            <a:ln w="9525" algn="ctr">
              <a:noFill/>
              <a:miter lim="800000"/>
              <a:headEnd/>
              <a:tailEnd/>
            </a:ln>
            <a:effectLst>
              <a:outerShdw dist="76200" sx="95000" sy="95000" rotWithShape="0">
                <a:srgbClr val="000000">
                  <a:alpha val="77000"/>
                </a:srgb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165100" prst="coolSlant"/>
              <a:bevelB w="165100" prst="coolSlant"/>
            </a:sp3d>
          </p:spPr>
          <p:txBody>
            <a:bodyPr lIns="0" tIns="0" rIns="0" bIns="0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1800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行車監控</a:t>
              </a:r>
              <a:endParaRPr kumimoji="0" lang="zh-TW" altLang="en-US" sz="18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1" name="Freeform 33"/>
            <p:cNvSpPr>
              <a:spLocks noChangeArrowheads="1"/>
            </p:cNvSpPr>
            <p:nvPr/>
          </p:nvSpPr>
          <p:spPr bwMode="auto">
            <a:xfrm>
              <a:off x="2945443" y="1343174"/>
              <a:ext cx="1108075" cy="1108075"/>
            </a:xfrm>
            <a:custGeom>
              <a:avLst/>
              <a:gdLst>
                <a:gd name="T0" fmla="*/ 0 w 1108263"/>
                <a:gd name="T1" fmla="*/ 554132 h 1108263"/>
                <a:gd name="T2" fmla="*/ 162302 w 1108263"/>
                <a:gd name="T3" fmla="*/ 162302 h 1108263"/>
                <a:gd name="T4" fmla="*/ 554133 w 1108263"/>
                <a:gd name="T5" fmla="*/ 1 h 1108263"/>
                <a:gd name="T6" fmla="*/ 945963 w 1108263"/>
                <a:gd name="T7" fmla="*/ 162303 h 1108263"/>
                <a:gd name="T8" fmla="*/ 1108264 w 1108263"/>
                <a:gd name="T9" fmla="*/ 554134 h 1108263"/>
                <a:gd name="T10" fmla="*/ 945962 w 1108263"/>
                <a:gd name="T11" fmla="*/ 945965 h 1108263"/>
                <a:gd name="T12" fmla="*/ 554131 w 1108263"/>
                <a:gd name="T13" fmla="*/ 1108266 h 1108263"/>
                <a:gd name="T14" fmla="*/ 162300 w 1108263"/>
                <a:gd name="T15" fmla="*/ 945964 h 1108263"/>
                <a:gd name="T16" fmla="*/ -1 w 1108263"/>
                <a:gd name="T17" fmla="*/ 554133 h 1108263"/>
                <a:gd name="T18" fmla="*/ 0 w 1108263"/>
                <a:gd name="T19" fmla="*/ 554132 h 11082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08263"/>
                <a:gd name="T31" fmla="*/ 0 h 1108263"/>
                <a:gd name="T32" fmla="*/ 1108263 w 1108263"/>
                <a:gd name="T33" fmla="*/ 1108263 h 11082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08263" h="1108263">
                  <a:moveTo>
                    <a:pt x="0" y="554132"/>
                  </a:moveTo>
                  <a:cubicBezTo>
                    <a:pt x="0" y="407167"/>
                    <a:pt x="58382" y="266221"/>
                    <a:pt x="162302" y="162302"/>
                  </a:cubicBezTo>
                  <a:cubicBezTo>
                    <a:pt x="266222" y="58382"/>
                    <a:pt x="407168" y="1"/>
                    <a:pt x="554133" y="1"/>
                  </a:cubicBezTo>
                  <a:cubicBezTo>
                    <a:pt x="701098" y="1"/>
                    <a:pt x="842044" y="58383"/>
                    <a:pt x="945963" y="162303"/>
                  </a:cubicBezTo>
                  <a:cubicBezTo>
                    <a:pt x="1049883" y="266223"/>
                    <a:pt x="1108264" y="407169"/>
                    <a:pt x="1108264" y="554134"/>
                  </a:cubicBezTo>
                  <a:cubicBezTo>
                    <a:pt x="1108264" y="701099"/>
                    <a:pt x="1049882" y="842045"/>
                    <a:pt x="945962" y="945965"/>
                  </a:cubicBezTo>
                  <a:cubicBezTo>
                    <a:pt x="842042" y="1049885"/>
                    <a:pt x="701096" y="1108266"/>
                    <a:pt x="554131" y="1108266"/>
                  </a:cubicBezTo>
                  <a:cubicBezTo>
                    <a:pt x="407166" y="1108266"/>
                    <a:pt x="266220" y="1049884"/>
                    <a:pt x="162300" y="945964"/>
                  </a:cubicBezTo>
                  <a:cubicBezTo>
                    <a:pt x="58380" y="842044"/>
                    <a:pt x="-1" y="701098"/>
                    <a:pt x="-1" y="554133"/>
                  </a:cubicBezTo>
                  <a:lnTo>
                    <a:pt x="0" y="554132"/>
                  </a:lnTo>
                  <a:close/>
                </a:path>
              </a:pathLst>
            </a:custGeom>
            <a:solidFill>
              <a:srgbClr val="00CCFF"/>
            </a:solidFill>
            <a:ln w="9525" algn="ctr">
              <a:noFill/>
              <a:miter lim="800000"/>
              <a:headEnd/>
              <a:tailEnd/>
            </a:ln>
            <a:effectLst>
              <a:outerShdw dist="76200" sx="95000" sy="95000" rotWithShape="0">
                <a:srgbClr val="000000">
                  <a:alpha val="77000"/>
                </a:srgb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165100" prst="coolSlant"/>
              <a:bevelB w="165100" prst="coolSlant"/>
            </a:sp3d>
          </p:spPr>
          <p:txBody>
            <a:bodyPr lIns="0" tIns="0" rIns="0" bIns="0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en-US" altLang="zh-TW" sz="1800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POS/</a:t>
              </a:r>
            </a:p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en-US" altLang="zh-TW" sz="1800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KIOSK</a:t>
              </a:r>
              <a:endParaRPr kumimoji="0" lang="zh-TW" altLang="en-US" sz="18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2" name="Freeform 33"/>
            <p:cNvSpPr>
              <a:spLocks noChangeArrowheads="1"/>
            </p:cNvSpPr>
            <p:nvPr/>
          </p:nvSpPr>
          <p:spPr bwMode="auto">
            <a:xfrm>
              <a:off x="2932743" y="4988074"/>
              <a:ext cx="1108075" cy="1108075"/>
            </a:xfrm>
            <a:custGeom>
              <a:avLst/>
              <a:gdLst>
                <a:gd name="T0" fmla="*/ 0 w 1108263"/>
                <a:gd name="T1" fmla="*/ 554132 h 1108263"/>
                <a:gd name="T2" fmla="*/ 162302 w 1108263"/>
                <a:gd name="T3" fmla="*/ 162302 h 1108263"/>
                <a:gd name="T4" fmla="*/ 554133 w 1108263"/>
                <a:gd name="T5" fmla="*/ 1 h 1108263"/>
                <a:gd name="T6" fmla="*/ 945963 w 1108263"/>
                <a:gd name="T7" fmla="*/ 162303 h 1108263"/>
                <a:gd name="T8" fmla="*/ 1108264 w 1108263"/>
                <a:gd name="T9" fmla="*/ 554134 h 1108263"/>
                <a:gd name="T10" fmla="*/ 945962 w 1108263"/>
                <a:gd name="T11" fmla="*/ 945965 h 1108263"/>
                <a:gd name="T12" fmla="*/ 554131 w 1108263"/>
                <a:gd name="T13" fmla="*/ 1108266 h 1108263"/>
                <a:gd name="T14" fmla="*/ 162300 w 1108263"/>
                <a:gd name="T15" fmla="*/ 945964 h 1108263"/>
                <a:gd name="T16" fmla="*/ -1 w 1108263"/>
                <a:gd name="T17" fmla="*/ 554133 h 1108263"/>
                <a:gd name="T18" fmla="*/ 0 w 1108263"/>
                <a:gd name="T19" fmla="*/ 554132 h 11082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08263"/>
                <a:gd name="T31" fmla="*/ 0 h 1108263"/>
                <a:gd name="T32" fmla="*/ 1108263 w 1108263"/>
                <a:gd name="T33" fmla="*/ 1108263 h 11082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08263" h="1108263">
                  <a:moveTo>
                    <a:pt x="0" y="554132"/>
                  </a:moveTo>
                  <a:cubicBezTo>
                    <a:pt x="0" y="407167"/>
                    <a:pt x="58382" y="266221"/>
                    <a:pt x="162302" y="162302"/>
                  </a:cubicBezTo>
                  <a:cubicBezTo>
                    <a:pt x="266222" y="58382"/>
                    <a:pt x="407168" y="1"/>
                    <a:pt x="554133" y="1"/>
                  </a:cubicBezTo>
                  <a:cubicBezTo>
                    <a:pt x="701098" y="1"/>
                    <a:pt x="842044" y="58383"/>
                    <a:pt x="945963" y="162303"/>
                  </a:cubicBezTo>
                  <a:cubicBezTo>
                    <a:pt x="1049883" y="266223"/>
                    <a:pt x="1108264" y="407169"/>
                    <a:pt x="1108264" y="554134"/>
                  </a:cubicBezTo>
                  <a:cubicBezTo>
                    <a:pt x="1108264" y="701099"/>
                    <a:pt x="1049882" y="842045"/>
                    <a:pt x="945962" y="945965"/>
                  </a:cubicBezTo>
                  <a:cubicBezTo>
                    <a:pt x="842042" y="1049885"/>
                    <a:pt x="701096" y="1108266"/>
                    <a:pt x="554131" y="1108266"/>
                  </a:cubicBezTo>
                  <a:cubicBezTo>
                    <a:pt x="407166" y="1108266"/>
                    <a:pt x="266220" y="1049884"/>
                    <a:pt x="162300" y="945964"/>
                  </a:cubicBezTo>
                  <a:cubicBezTo>
                    <a:pt x="58380" y="842044"/>
                    <a:pt x="-1" y="701098"/>
                    <a:pt x="-1" y="554133"/>
                  </a:cubicBezTo>
                  <a:lnTo>
                    <a:pt x="0" y="554132"/>
                  </a:lnTo>
                  <a:close/>
                </a:path>
              </a:pathLst>
            </a:custGeom>
            <a:solidFill>
              <a:srgbClr val="00CCFF"/>
            </a:solidFill>
            <a:ln w="9525" algn="ctr">
              <a:noFill/>
              <a:miter lim="800000"/>
              <a:headEnd/>
              <a:tailEnd/>
            </a:ln>
            <a:effectLst>
              <a:outerShdw dist="76200" sx="95000" sy="95000" rotWithShape="0">
                <a:srgbClr val="000000">
                  <a:alpha val="77000"/>
                </a:srgb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165100" prst="coolSlant"/>
              <a:bevelB w="165100" prst="coolSlant"/>
            </a:sp3d>
          </p:spPr>
          <p:txBody>
            <a:bodyPr lIns="0" tIns="0" rIns="0" bIns="0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1800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軍工極地作業</a:t>
              </a:r>
              <a:endParaRPr kumimoji="0" lang="zh-TW" altLang="en-US" sz="18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3" name="流程圖: 接點 22"/>
            <p:cNvSpPr/>
            <p:nvPr/>
          </p:nvSpPr>
          <p:spPr>
            <a:xfrm>
              <a:off x="3680960" y="2950491"/>
              <a:ext cx="1607539" cy="1578077"/>
            </a:xfrm>
            <a:prstGeom prst="flowChartConnector">
              <a:avLst/>
            </a:prstGeom>
            <a:solidFill>
              <a:srgbClr val="ACFD99"/>
            </a:solidFill>
            <a:effectLst>
              <a:outerShdw blurRad="40000" dist="38100" dir="3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>
              <a:bevelT w="57150" h="393700" prst="angle"/>
              <a:bevelB w="0"/>
              <a:extrusionClr>
                <a:schemeClr val="accent4">
                  <a:lumMod val="75000"/>
                </a:schemeClr>
              </a:extrusion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4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產業</a:t>
              </a:r>
              <a:endParaRPr lang="en-US" altLang="zh-TW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defRPr/>
              </a:pPr>
              <a:r>
                <a:rPr lang="zh-TW" altLang="en-US" sz="2400" dirty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自動化</a:t>
              </a:r>
            </a:p>
          </p:txBody>
        </p:sp>
      </p:grpSp>
      <p:pic>
        <p:nvPicPr>
          <p:cNvPr id="24" name="Picture 15" descr="google ad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0829" y="1124744"/>
            <a:ext cx="1293380" cy="126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6"/>
          <p:cNvPicPr>
            <a:picLocks noChangeAspect="1" noChangeArrowheads="1"/>
          </p:cNvPicPr>
          <p:nvPr/>
        </p:nvPicPr>
        <p:blipFill>
          <a:blip r:embed="rId3" cstate="print"/>
          <a:srcRect l="19223" r="409"/>
          <a:stretch>
            <a:fillRect/>
          </a:stretch>
        </p:blipFill>
        <p:spPr bwMode="auto">
          <a:xfrm>
            <a:off x="7694703" y="1125158"/>
            <a:ext cx="1334790" cy="1269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7654" y="2480469"/>
            <a:ext cx="1307183" cy="124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8991" y="2467080"/>
            <a:ext cx="1322366" cy="126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3763224"/>
            <a:ext cx="1336170" cy="121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8515" y="3781377"/>
            <a:ext cx="1318225" cy="120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16927" y="5070204"/>
            <a:ext cx="1329269" cy="113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70" descr="https://encrypted-tbn1.google.com/images?q=tbn:ANd9GcTg-p6TncwYQaqTSbIihhao92o0qC-a5QKCRnIUBYOtrCx-ACE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4954" y="5059368"/>
            <a:ext cx="1332029" cy="111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投影片編號版面配置區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38EF3-BA93-4EDE-BFA1-A346B2672947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產業發展優勢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5471" y="4409768"/>
            <a:ext cx="4011561" cy="1047136"/>
          </a:xfrm>
          <a:prstGeom prst="rect">
            <a:avLst/>
          </a:prstGeom>
          <a:solidFill>
            <a:srgbClr val="00CCFF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全球市場佈局強大</a:t>
            </a: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92100" y="3654425"/>
            <a:ext cx="3960813" cy="0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4710113" y="3654425"/>
            <a:ext cx="3962400" cy="0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H="1" flipV="1">
            <a:off x="4468813" y="1533525"/>
            <a:ext cx="6350" cy="2003425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V="1">
            <a:off x="4454525" y="3814763"/>
            <a:ext cx="20638" cy="1908175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gray">
          <a:xfrm>
            <a:off x="4694238" y="2374900"/>
            <a:ext cx="3987800" cy="1073150"/>
          </a:xfrm>
          <a:prstGeom prst="rect">
            <a:avLst/>
          </a:prstGeom>
          <a:solidFill>
            <a:srgbClr val="FFCC00"/>
          </a:solidFill>
          <a:ln w="25400" algn="ctr">
            <a:noFill/>
            <a:miter lim="800000"/>
            <a:headEnd/>
            <a:tailEnd/>
          </a:ln>
          <a:effectLst/>
        </p:spPr>
        <p:txBody>
          <a:bodyPr lIns="45720" tIns="44450" rIns="45720" bIns="44450" anchor="ctr" anchorCtr="1"/>
          <a:lstStyle/>
          <a:p>
            <a:pPr algn="ctr"/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上下游完整的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IT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供應鏈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 </a:t>
            </a:r>
            <a:endParaRPr lang="zh-TW" altLang="en-US" sz="2400" dirty="0"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gray">
          <a:xfrm>
            <a:off x="4689475" y="1798638"/>
            <a:ext cx="3983038" cy="517525"/>
          </a:xfrm>
          <a:prstGeom prst="rect">
            <a:avLst/>
          </a:prstGeom>
          <a:solidFill>
            <a:srgbClr val="FFFF00"/>
          </a:solidFill>
          <a:ln w="25400" algn="ctr">
            <a:noFill/>
            <a:miter lim="800000"/>
            <a:headEnd/>
            <a:tailEnd/>
          </a:ln>
        </p:spPr>
        <p:txBody>
          <a:bodyPr lIns="45720" tIns="44450" rIns="45720" bIns="44450" anchor="ctr" anchorCtr="1"/>
          <a:lstStyle/>
          <a:p>
            <a:pPr>
              <a:defRPr/>
            </a:pPr>
            <a:r>
              <a:rPr lang="zh-TW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供應鏈</a:t>
            </a:r>
            <a:endParaRPr lang="zh-TW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gray">
          <a:xfrm>
            <a:off x="4694238" y="4405313"/>
            <a:ext cx="3987800" cy="1073150"/>
          </a:xfrm>
          <a:prstGeom prst="rect">
            <a:avLst/>
          </a:prstGeom>
          <a:solidFill>
            <a:srgbClr val="9999FF"/>
          </a:solidFill>
          <a:ln w="25400" algn="ctr">
            <a:noFill/>
            <a:miter lim="800000"/>
            <a:headEnd/>
            <a:tailEnd/>
          </a:ln>
          <a:effectLst/>
        </p:spPr>
        <p:txBody>
          <a:bodyPr lIns="45720" tIns="44450" rIns="45720" bIns="44450" anchor="ctr" anchorCtr="1"/>
          <a:lstStyle/>
          <a:p>
            <a:pPr algn="ctr"/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生產品質佳、彈性足、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pPr algn="ctr"/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      交期快速</a:t>
            </a:r>
            <a:endParaRPr lang="zh-TW" altLang="en-US" sz="2400" dirty="0"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gray">
          <a:xfrm>
            <a:off x="4691063" y="3857625"/>
            <a:ext cx="3995624" cy="493634"/>
          </a:xfrm>
          <a:prstGeom prst="rect">
            <a:avLst/>
          </a:prstGeom>
          <a:solidFill>
            <a:srgbClr val="CCCCFF"/>
          </a:solidFill>
          <a:ln w="25400" algn="ctr">
            <a:noFill/>
            <a:miter lim="800000"/>
            <a:headEnd/>
            <a:tailEnd/>
          </a:ln>
        </p:spPr>
        <p:txBody>
          <a:bodyPr lIns="45720" tIns="44450" rIns="45720" bIns="44450" anchor="ctr" anchorCtr="1"/>
          <a:lstStyle/>
          <a:p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品質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gray">
          <a:xfrm>
            <a:off x="280988" y="1843039"/>
            <a:ext cx="3967162" cy="457200"/>
          </a:xfrm>
          <a:prstGeom prst="rect">
            <a:avLst/>
          </a:prstGeom>
          <a:solidFill>
            <a:srgbClr val="CCFF66"/>
          </a:solidFill>
          <a:ln w="25400" algn="ctr">
            <a:noFill/>
            <a:miter lim="800000"/>
            <a:headEnd/>
            <a:tailEnd/>
          </a:ln>
        </p:spPr>
        <p:txBody>
          <a:bodyPr lIns="45720" tIns="44450" rIns="45720" bIns="44450" anchor="ctr" anchorCtr="1"/>
          <a:lstStyle/>
          <a:p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人才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gray">
          <a:xfrm>
            <a:off x="274638" y="2363223"/>
            <a:ext cx="3987800" cy="1073150"/>
          </a:xfrm>
          <a:prstGeom prst="rect">
            <a:avLst/>
          </a:prstGeom>
          <a:solidFill>
            <a:srgbClr val="92D050"/>
          </a:solidFill>
          <a:ln w="25400" algn="ctr">
            <a:noFill/>
            <a:miter lim="800000"/>
            <a:headEnd/>
            <a:tailEnd/>
          </a:ln>
          <a:effectLst>
            <a:outerShdw dist="107763" algn="ctr" rotWithShape="0">
              <a:schemeClr val="bg1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algn="ctr">
              <a:defRPr/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IT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產業技術成熟、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pPr algn="ctr">
              <a:defRPr/>
            </a:pP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人才充沛</a:t>
            </a:r>
            <a:endParaRPr lang="zh-TW" altLang="en-US" sz="2400" dirty="0"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gray">
          <a:xfrm>
            <a:off x="271159" y="3837745"/>
            <a:ext cx="3996524" cy="518569"/>
          </a:xfrm>
          <a:prstGeom prst="rect">
            <a:avLst/>
          </a:prstGeom>
          <a:solidFill>
            <a:srgbClr val="66FFFF"/>
          </a:solidFill>
          <a:ln w="25400" algn="ctr">
            <a:noFill/>
            <a:miter lim="800000"/>
            <a:headEnd/>
            <a:tailEnd/>
          </a:ln>
          <a:effectLst/>
        </p:spPr>
        <p:txBody>
          <a:bodyPr lIns="45720" tIns="44450" rIns="45720" bIns="44450" anchor="ctr" anchorCtr="1"/>
          <a:lstStyle/>
          <a:p>
            <a:r>
              <a:rPr lang="zh-TW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市場</a:t>
            </a:r>
            <a:endParaRPr lang="zh-TW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投影片編號版面配置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38EF3-BA93-4EDE-BFA1-A346B2672947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6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經營實績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25" y="3860800"/>
            <a:ext cx="2808288" cy="2486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最近四年集團營收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38EF3-BA93-4EDE-BFA1-A346B2672947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7092280" y="6021288"/>
            <a:ext cx="18430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單位：新台幣仟元</a:t>
            </a:r>
          </a:p>
        </p:txBody>
      </p:sp>
      <p:graphicFrame>
        <p:nvGraphicFramePr>
          <p:cNvPr id="6" name="圖表 5"/>
          <p:cNvGraphicFramePr/>
          <p:nvPr/>
        </p:nvGraphicFramePr>
        <p:xfrm>
          <a:off x="-396552" y="764704"/>
          <a:ext cx="993710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最近四年經營實績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38EF3-BA93-4EDE-BFA1-A346B2672947}" type="slidenum">
              <a:rPr lang="zh-TW" altLang="en-US" smtClean="0"/>
              <a:pPr/>
              <a:t>18</a:t>
            </a:fld>
            <a:endParaRPr lang="zh-TW" altLang="en-US"/>
          </a:p>
        </p:txBody>
      </p:sp>
      <p:graphicFrame>
        <p:nvGraphicFramePr>
          <p:cNvPr id="8" name="圖表 7"/>
          <p:cNvGraphicFramePr>
            <a:graphicFrameLocks/>
          </p:cNvGraphicFramePr>
          <p:nvPr/>
        </p:nvGraphicFramePr>
        <p:xfrm>
          <a:off x="383458" y="1150374"/>
          <a:ext cx="8082115" cy="5206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2300898" y="4630411"/>
          <a:ext cx="6040020" cy="1667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0005"/>
                <a:gridCol w="1510005"/>
                <a:gridCol w="1510005"/>
                <a:gridCol w="1510005"/>
              </a:tblGrid>
              <a:tr h="27783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</a:rPr>
                        <a:t>98</a:t>
                      </a: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年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</a:rPr>
                        <a:t>99</a:t>
                      </a: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年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年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</a:rPr>
                        <a:t>101</a:t>
                      </a: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年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837"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704,891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857,195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969,276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1,012,838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837"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212,475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266,535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275,502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310,274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837"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49,426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93,458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65,867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80,440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837"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27,765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56,482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61,554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39,866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837"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0.76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1.52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1.63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1.01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產品線佔營收比重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38EF3-BA93-4EDE-BFA1-A346B2672947}" type="slidenum">
              <a:rPr lang="zh-TW" altLang="en-US" smtClean="0"/>
              <a:pPr/>
              <a:t>19</a:t>
            </a:fld>
            <a:endParaRPr lang="zh-TW" altLang="en-US"/>
          </a:p>
        </p:txBody>
      </p:sp>
      <p:graphicFrame>
        <p:nvGraphicFramePr>
          <p:cNvPr id="5" name="圖表 4"/>
          <p:cNvGraphicFramePr/>
          <p:nvPr/>
        </p:nvGraphicFramePr>
        <p:xfrm>
          <a:off x="179512" y="1196752"/>
          <a:ext cx="864096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簡報大綱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ts val="5000"/>
              </a:lnSpc>
              <a:defRPr/>
            </a:pPr>
            <a:r>
              <a:rPr lang="zh-TW" altLang="en-US" kern="0" dirty="0" smtClean="0">
                <a:solidFill>
                  <a:srgbClr val="006666"/>
                </a:solidFill>
              </a:rPr>
              <a:t>公司簡介</a:t>
            </a:r>
            <a:endParaRPr lang="en-US" altLang="zh-TW" kern="0" dirty="0" smtClean="0">
              <a:solidFill>
                <a:srgbClr val="006666"/>
              </a:solidFill>
            </a:endParaRPr>
          </a:p>
          <a:p>
            <a:pPr marL="609600" indent="-609600">
              <a:lnSpc>
                <a:spcPts val="5000"/>
              </a:lnSpc>
              <a:defRPr/>
            </a:pPr>
            <a:r>
              <a:rPr lang="zh-TW" altLang="en-US" kern="0" dirty="0" smtClean="0">
                <a:solidFill>
                  <a:srgbClr val="006666"/>
                </a:solidFill>
              </a:rPr>
              <a:t>產業概況</a:t>
            </a:r>
            <a:endParaRPr lang="en-US" altLang="zh-TW" kern="0" dirty="0" smtClean="0">
              <a:solidFill>
                <a:srgbClr val="006666"/>
              </a:solidFill>
            </a:endParaRPr>
          </a:p>
          <a:p>
            <a:pPr marL="609600" indent="-609600">
              <a:lnSpc>
                <a:spcPts val="5000"/>
              </a:lnSpc>
              <a:defRPr/>
            </a:pPr>
            <a:r>
              <a:rPr lang="zh-TW" altLang="en-US" kern="0" dirty="0" smtClean="0">
                <a:solidFill>
                  <a:srgbClr val="006666"/>
                </a:solidFill>
              </a:rPr>
              <a:t>經營實績</a:t>
            </a:r>
            <a:endParaRPr lang="en-US" altLang="zh-TW" kern="0" dirty="0" smtClean="0">
              <a:solidFill>
                <a:srgbClr val="006666"/>
              </a:solidFill>
            </a:endParaRPr>
          </a:p>
          <a:p>
            <a:pPr marL="609600" indent="-609600">
              <a:lnSpc>
                <a:spcPts val="5000"/>
              </a:lnSpc>
              <a:defRPr/>
            </a:pPr>
            <a:r>
              <a:rPr lang="zh-TW" altLang="en-US" kern="0" dirty="0" smtClean="0">
                <a:solidFill>
                  <a:srgbClr val="006666"/>
                </a:solidFill>
              </a:rPr>
              <a:t>競爭優勢</a:t>
            </a:r>
            <a:endParaRPr lang="en-US" altLang="zh-TW" kern="0" dirty="0" smtClean="0">
              <a:solidFill>
                <a:srgbClr val="006666"/>
              </a:solidFill>
            </a:endParaRPr>
          </a:p>
          <a:p>
            <a:pPr marL="609600" indent="-609600">
              <a:lnSpc>
                <a:spcPts val="5000"/>
              </a:lnSpc>
              <a:defRPr/>
            </a:pPr>
            <a:r>
              <a:rPr lang="zh-TW" altLang="en-US" kern="0" dirty="0" smtClean="0">
                <a:solidFill>
                  <a:srgbClr val="006666"/>
                </a:solidFill>
              </a:rPr>
              <a:t>未來展望</a:t>
            </a:r>
          </a:p>
          <a:p>
            <a:endParaRPr lang="en-US" altLang="zh-TW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3860800"/>
            <a:ext cx="2808288" cy="2486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38EF3-BA93-4EDE-BFA1-A346B2672947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知名客戶群</a:t>
            </a:r>
            <a:endParaRPr lang="zh-TW" altLang="en-US" dirty="0"/>
          </a:p>
        </p:txBody>
      </p:sp>
      <p:pic>
        <p:nvPicPr>
          <p:cNvPr id="4" name="Picture 5" descr="https://encrypted-tbn0.google.com/images?q=tbn:ANd9GcRg4I6_RKlY3N_YrrweGypzZ1jJwVuwfE5tC9uemzm45zh5e0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860" y="1273110"/>
            <a:ext cx="3060561" cy="136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https://encrypted-tbn0.google.com/images?q=tbn:ANd9GcRYeQNSrFohwQayQ-SHmiWmYK3dRSC-ZC57rlAyWnXGV_gI3A8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0672" y="3225137"/>
            <a:ext cx="2035488" cy="129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400" y="2636912"/>
            <a:ext cx="3173480" cy="111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2" descr="https://encrypted-tbn0.google.com/images?q=tbn:ANd9GcSaYmPiYDe6fQfoJvgWjWUj42NRXT9o7xHC4TRR2zOMcAf9cwTj"/>
          <p:cNvPicPr>
            <a:picLocks noChangeAspect="1" noChangeArrowheads="1"/>
          </p:cNvPicPr>
          <p:nvPr/>
        </p:nvPicPr>
        <p:blipFill>
          <a:blip r:embed="rId5" cstate="print"/>
          <a:srcRect l="17943" t="21531" r="17463" b="17464"/>
          <a:stretch>
            <a:fillRect/>
          </a:stretch>
        </p:blipFill>
        <p:spPr bwMode="auto">
          <a:xfrm>
            <a:off x="3867804" y="4221088"/>
            <a:ext cx="1669575" cy="157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9952" y="1485898"/>
            <a:ext cx="2576929" cy="102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25072" y="1648988"/>
            <a:ext cx="1755039" cy="163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8271" y="5510229"/>
            <a:ext cx="2533739" cy="41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44000" y="5238766"/>
            <a:ext cx="2588832" cy="52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1347" y="4149080"/>
            <a:ext cx="22875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38EF3-BA93-4EDE-BFA1-A346B2672947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6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競爭優勢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25" y="3860800"/>
            <a:ext cx="2808288" cy="2486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產品開發歷程</a:t>
            </a:r>
            <a:endParaRPr lang="zh-TW" altLang="en-US" dirty="0"/>
          </a:p>
        </p:txBody>
      </p:sp>
      <p:sp>
        <p:nvSpPr>
          <p:cNvPr id="3" name="矩形 28"/>
          <p:cNvSpPr>
            <a:spLocks noChangeArrowheads="1"/>
          </p:cNvSpPr>
          <p:nvPr/>
        </p:nvSpPr>
        <p:spPr bwMode="auto">
          <a:xfrm>
            <a:off x="5719731" y="1540004"/>
            <a:ext cx="2524125" cy="229552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zh-TW" altLang="en-US" sz="240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t="4774" b="14049"/>
          <a:stretch>
            <a:fillRect/>
          </a:stretch>
        </p:blipFill>
        <p:spPr bwMode="auto">
          <a:xfrm>
            <a:off x="1201706" y="1503492"/>
            <a:ext cx="4508500" cy="2189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" name="Picture 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0F0EB"/>
              </a:clrFrom>
              <a:clrTo>
                <a:srgbClr val="F0F0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0843" y="1873379"/>
            <a:ext cx="1060450" cy="181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12" name="群組 42"/>
          <p:cNvGrpSpPr>
            <a:grpSpLocks/>
          </p:cNvGrpSpPr>
          <p:nvPr/>
        </p:nvGrpSpPr>
        <p:grpSpPr bwMode="auto">
          <a:xfrm>
            <a:off x="6861143" y="2721104"/>
            <a:ext cx="554038" cy="971550"/>
            <a:chOff x="7456488" y="3019425"/>
            <a:chExt cx="554037" cy="971550"/>
          </a:xfrm>
        </p:grpSpPr>
        <p:pic>
          <p:nvPicPr>
            <p:cNvPr id="13" name="Picture 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56488" y="3019425"/>
              <a:ext cx="554037" cy="5191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4" name="Picture 2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19988" y="3543300"/>
              <a:ext cx="427037" cy="4476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8056" y="2608392"/>
            <a:ext cx="48101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群組 43"/>
          <p:cNvGrpSpPr>
            <a:grpSpLocks/>
          </p:cNvGrpSpPr>
          <p:nvPr/>
        </p:nvGrpSpPr>
        <p:grpSpPr bwMode="auto">
          <a:xfrm>
            <a:off x="7534243" y="1482854"/>
            <a:ext cx="614363" cy="2209800"/>
            <a:chOff x="8129588" y="1781175"/>
            <a:chExt cx="614362" cy="2209800"/>
          </a:xfrm>
        </p:grpSpPr>
        <p:pic>
          <p:nvPicPr>
            <p:cNvPr id="17" name="Picture 2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23251" y="3543300"/>
              <a:ext cx="427037" cy="4476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201025" y="2952750"/>
              <a:ext cx="471488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129588" y="2371725"/>
              <a:ext cx="614362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201025" y="1781175"/>
              <a:ext cx="471488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等腰三角形 24"/>
          <p:cNvSpPr/>
          <p:nvPr/>
        </p:nvSpPr>
        <p:spPr>
          <a:xfrm>
            <a:off x="1548301" y="3692654"/>
            <a:ext cx="66675" cy="133350"/>
          </a:xfrm>
          <a:prstGeom prst="triangl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800" dirty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" name="等腰三角形 25"/>
          <p:cNvSpPr/>
          <p:nvPr/>
        </p:nvSpPr>
        <p:spPr>
          <a:xfrm>
            <a:off x="2183301" y="3692654"/>
            <a:ext cx="66675" cy="133350"/>
          </a:xfrm>
          <a:prstGeom prst="triangl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800" dirty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" name="等腰三角形 26"/>
          <p:cNvSpPr/>
          <p:nvPr/>
        </p:nvSpPr>
        <p:spPr>
          <a:xfrm>
            <a:off x="5358301" y="3692654"/>
            <a:ext cx="66675" cy="133350"/>
          </a:xfrm>
          <a:prstGeom prst="triangl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800" dirty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8" name="等腰三角形 27"/>
          <p:cNvSpPr/>
          <p:nvPr/>
        </p:nvSpPr>
        <p:spPr>
          <a:xfrm>
            <a:off x="4723301" y="3692654"/>
            <a:ext cx="66675" cy="133350"/>
          </a:xfrm>
          <a:prstGeom prst="triangl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800" dirty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" name="等腰三角形 28"/>
          <p:cNvSpPr/>
          <p:nvPr/>
        </p:nvSpPr>
        <p:spPr>
          <a:xfrm>
            <a:off x="4088301" y="3692654"/>
            <a:ext cx="66675" cy="133350"/>
          </a:xfrm>
          <a:prstGeom prst="triangl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800" dirty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" name="等腰三角形 29"/>
          <p:cNvSpPr/>
          <p:nvPr/>
        </p:nvSpPr>
        <p:spPr>
          <a:xfrm>
            <a:off x="3453301" y="3692654"/>
            <a:ext cx="66675" cy="133350"/>
          </a:xfrm>
          <a:prstGeom prst="triangl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800" dirty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" name="等腰三角形 30"/>
          <p:cNvSpPr/>
          <p:nvPr/>
        </p:nvSpPr>
        <p:spPr>
          <a:xfrm>
            <a:off x="2818301" y="3692654"/>
            <a:ext cx="66675" cy="133350"/>
          </a:xfrm>
          <a:prstGeom prst="triangl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800" dirty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2" name="等腰三角形 31"/>
          <p:cNvSpPr/>
          <p:nvPr/>
        </p:nvSpPr>
        <p:spPr>
          <a:xfrm>
            <a:off x="6225076" y="3692654"/>
            <a:ext cx="66675" cy="133350"/>
          </a:xfrm>
          <a:prstGeom prst="triangl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800" dirty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3" name="等腰三角形 32"/>
          <p:cNvSpPr/>
          <p:nvPr/>
        </p:nvSpPr>
        <p:spPr>
          <a:xfrm>
            <a:off x="7091851" y="3692654"/>
            <a:ext cx="66675" cy="133350"/>
          </a:xfrm>
          <a:prstGeom prst="triangl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800" dirty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4" name="等腰三角形 33"/>
          <p:cNvSpPr/>
          <p:nvPr/>
        </p:nvSpPr>
        <p:spPr>
          <a:xfrm>
            <a:off x="8156940" y="3692654"/>
            <a:ext cx="66675" cy="133350"/>
          </a:xfrm>
          <a:prstGeom prst="triangl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800" dirty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5" name="上彎箭號 34"/>
          <p:cNvSpPr/>
          <p:nvPr/>
        </p:nvSpPr>
        <p:spPr>
          <a:xfrm>
            <a:off x="1115584" y="1357298"/>
            <a:ext cx="8018859" cy="2695698"/>
          </a:xfrm>
          <a:prstGeom prst="bentUpArrow">
            <a:avLst>
              <a:gd name="adj1" fmla="val 8957"/>
              <a:gd name="adj2" fmla="val 8106"/>
              <a:gd name="adj3" fmla="val 10109"/>
            </a:avLst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800" dirty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1443006" y="3852992"/>
            <a:ext cx="323850" cy="138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900" b="1">
                <a:solidFill>
                  <a:schemeClr val="bg1"/>
                </a:solidFill>
              </a:rPr>
              <a:t>2003</a:t>
            </a:r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2070068" y="3852992"/>
            <a:ext cx="323850" cy="138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900" b="1">
                <a:solidFill>
                  <a:schemeClr val="bg1"/>
                </a:solidFill>
              </a:rPr>
              <a:t>2004</a:t>
            </a:r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3343243" y="3852992"/>
            <a:ext cx="323850" cy="138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900" b="1">
                <a:solidFill>
                  <a:schemeClr val="bg1"/>
                </a:solidFill>
              </a:rPr>
              <a:t>2006</a:t>
            </a:r>
          </a:p>
        </p:txBody>
      </p:sp>
      <p:sp>
        <p:nvSpPr>
          <p:cNvPr id="39" name="Text Box 22"/>
          <p:cNvSpPr txBox="1">
            <a:spLocks noChangeArrowheads="1"/>
          </p:cNvSpPr>
          <p:nvPr/>
        </p:nvSpPr>
        <p:spPr bwMode="auto">
          <a:xfrm>
            <a:off x="2706656" y="3852992"/>
            <a:ext cx="323850" cy="138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900" b="1">
                <a:solidFill>
                  <a:schemeClr val="bg1"/>
                </a:solidFill>
              </a:rPr>
              <a:t>2005</a:t>
            </a:r>
          </a:p>
        </p:txBody>
      </p:sp>
      <p:sp>
        <p:nvSpPr>
          <p:cNvPr id="40" name="Text Box 22"/>
          <p:cNvSpPr txBox="1">
            <a:spLocks noChangeArrowheads="1"/>
          </p:cNvSpPr>
          <p:nvPr/>
        </p:nvSpPr>
        <p:spPr bwMode="auto">
          <a:xfrm>
            <a:off x="4606893" y="3852992"/>
            <a:ext cx="323850" cy="138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900" b="1">
                <a:solidFill>
                  <a:schemeClr val="bg1"/>
                </a:solidFill>
              </a:rPr>
              <a:t>2008</a:t>
            </a:r>
          </a:p>
        </p:txBody>
      </p: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5233956" y="3852992"/>
            <a:ext cx="323850" cy="138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900" b="1">
                <a:solidFill>
                  <a:schemeClr val="bg1"/>
                </a:solidFill>
              </a:rPr>
              <a:t>2009</a:t>
            </a:r>
          </a:p>
        </p:txBody>
      </p:sp>
      <p:sp>
        <p:nvSpPr>
          <p:cNvPr id="42" name="Text Box 22"/>
          <p:cNvSpPr txBox="1">
            <a:spLocks noChangeArrowheads="1"/>
          </p:cNvSpPr>
          <p:nvPr/>
        </p:nvSpPr>
        <p:spPr bwMode="auto">
          <a:xfrm>
            <a:off x="3979831" y="3852992"/>
            <a:ext cx="323850" cy="138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900" b="1">
                <a:solidFill>
                  <a:schemeClr val="bg1"/>
                </a:solidFill>
              </a:rPr>
              <a:t>2007</a:t>
            </a:r>
          </a:p>
        </p:txBody>
      </p:sp>
      <p:sp>
        <p:nvSpPr>
          <p:cNvPr id="43" name="Text Box 22"/>
          <p:cNvSpPr txBox="1">
            <a:spLocks noChangeArrowheads="1"/>
          </p:cNvSpPr>
          <p:nvPr/>
        </p:nvSpPr>
        <p:spPr bwMode="auto">
          <a:xfrm>
            <a:off x="6091206" y="3852992"/>
            <a:ext cx="323850" cy="138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900" b="1">
                <a:solidFill>
                  <a:schemeClr val="bg1"/>
                </a:solidFill>
              </a:rPr>
              <a:t>2010</a:t>
            </a:r>
          </a:p>
        </p:txBody>
      </p:sp>
      <p:sp>
        <p:nvSpPr>
          <p:cNvPr id="44" name="Text Box 22"/>
          <p:cNvSpPr txBox="1">
            <a:spLocks noChangeArrowheads="1"/>
          </p:cNvSpPr>
          <p:nvPr/>
        </p:nvSpPr>
        <p:spPr bwMode="auto">
          <a:xfrm>
            <a:off x="6957981" y="3852992"/>
            <a:ext cx="323850" cy="138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900" b="1">
                <a:solidFill>
                  <a:schemeClr val="bg1"/>
                </a:solidFill>
              </a:rPr>
              <a:t>2011</a:t>
            </a: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8027956" y="3852992"/>
            <a:ext cx="323850" cy="138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900" b="1">
                <a:solidFill>
                  <a:schemeClr val="bg1"/>
                </a:solidFill>
              </a:rPr>
              <a:t>2012</a:t>
            </a:r>
          </a:p>
        </p:txBody>
      </p: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9" cstate="print"/>
          <a:srcRect b="21718"/>
          <a:stretch>
            <a:fillRect/>
          </a:stretch>
        </p:blipFill>
        <p:spPr bwMode="auto">
          <a:xfrm>
            <a:off x="-32" y="4181604"/>
            <a:ext cx="3822700" cy="150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7" name="等腰三角形 46"/>
          <p:cNvSpPr/>
          <p:nvPr/>
        </p:nvSpPr>
        <p:spPr>
          <a:xfrm>
            <a:off x="335693" y="5616704"/>
            <a:ext cx="66675" cy="133350"/>
          </a:xfrm>
          <a:prstGeom prst="triangl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800" dirty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8" name="等腰三角形 47"/>
          <p:cNvSpPr/>
          <p:nvPr/>
        </p:nvSpPr>
        <p:spPr>
          <a:xfrm>
            <a:off x="970693" y="5616704"/>
            <a:ext cx="66675" cy="133350"/>
          </a:xfrm>
          <a:prstGeom prst="triangl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800" dirty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9" name="等腰三角形 48"/>
          <p:cNvSpPr/>
          <p:nvPr/>
        </p:nvSpPr>
        <p:spPr>
          <a:xfrm>
            <a:off x="3510693" y="5616704"/>
            <a:ext cx="66675" cy="133350"/>
          </a:xfrm>
          <a:prstGeom prst="triangl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800" dirty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0" name="等腰三角形 49"/>
          <p:cNvSpPr/>
          <p:nvPr/>
        </p:nvSpPr>
        <p:spPr>
          <a:xfrm>
            <a:off x="2875693" y="5616704"/>
            <a:ext cx="66675" cy="133350"/>
          </a:xfrm>
          <a:prstGeom prst="triangl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800" dirty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" name="等腰三角形 50"/>
          <p:cNvSpPr/>
          <p:nvPr/>
        </p:nvSpPr>
        <p:spPr>
          <a:xfrm>
            <a:off x="2240693" y="5616704"/>
            <a:ext cx="66675" cy="133350"/>
          </a:xfrm>
          <a:prstGeom prst="triangl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800" dirty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2" name="等腰三角形 51"/>
          <p:cNvSpPr/>
          <p:nvPr/>
        </p:nvSpPr>
        <p:spPr>
          <a:xfrm>
            <a:off x="1605693" y="5616704"/>
            <a:ext cx="66675" cy="133350"/>
          </a:xfrm>
          <a:prstGeom prst="triangl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800" dirty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3" name="上彎箭號 52"/>
          <p:cNvSpPr/>
          <p:nvPr/>
        </p:nvSpPr>
        <p:spPr>
          <a:xfrm>
            <a:off x="19018" y="4064128"/>
            <a:ext cx="4143375" cy="1931967"/>
          </a:xfrm>
          <a:prstGeom prst="bentUpArrow">
            <a:avLst>
              <a:gd name="adj1" fmla="val 12901"/>
              <a:gd name="adj2" fmla="val 11311"/>
              <a:gd name="adj3" fmla="val 12081"/>
            </a:avLst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800" dirty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4" name="Text Box 22"/>
          <p:cNvSpPr txBox="1">
            <a:spLocks noChangeArrowheads="1"/>
          </p:cNvSpPr>
          <p:nvPr/>
        </p:nvSpPr>
        <p:spPr bwMode="auto">
          <a:xfrm>
            <a:off x="230156" y="5777042"/>
            <a:ext cx="323850" cy="138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900" b="1">
                <a:solidFill>
                  <a:schemeClr val="bg1"/>
                </a:solidFill>
              </a:rPr>
              <a:t>1994</a:t>
            </a:r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857218" y="5777042"/>
            <a:ext cx="323850" cy="138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900" b="1">
                <a:solidFill>
                  <a:schemeClr val="bg1"/>
                </a:solidFill>
              </a:rPr>
              <a:t>1996</a:t>
            </a:r>
          </a:p>
        </p:txBody>
      </p:sp>
      <p:sp>
        <p:nvSpPr>
          <p:cNvPr id="56" name="Text Box 22"/>
          <p:cNvSpPr txBox="1">
            <a:spLocks noChangeArrowheads="1"/>
          </p:cNvSpPr>
          <p:nvPr/>
        </p:nvSpPr>
        <p:spPr bwMode="auto">
          <a:xfrm>
            <a:off x="2130393" y="5777042"/>
            <a:ext cx="323850" cy="138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900" b="1">
                <a:solidFill>
                  <a:schemeClr val="bg1"/>
                </a:solidFill>
              </a:rPr>
              <a:t>2000</a:t>
            </a:r>
          </a:p>
        </p:txBody>
      </p:sp>
      <p:sp>
        <p:nvSpPr>
          <p:cNvPr id="57" name="Text Box 22"/>
          <p:cNvSpPr txBox="1">
            <a:spLocks noChangeArrowheads="1"/>
          </p:cNvSpPr>
          <p:nvPr/>
        </p:nvSpPr>
        <p:spPr bwMode="auto">
          <a:xfrm>
            <a:off x="1493806" y="5777042"/>
            <a:ext cx="323850" cy="138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900" b="1">
                <a:solidFill>
                  <a:schemeClr val="bg1"/>
                </a:solidFill>
              </a:rPr>
              <a:t>1999</a:t>
            </a:r>
          </a:p>
        </p:txBody>
      </p:sp>
      <p:sp>
        <p:nvSpPr>
          <p:cNvPr id="58" name="Text Box 22"/>
          <p:cNvSpPr txBox="1">
            <a:spLocks noChangeArrowheads="1"/>
          </p:cNvSpPr>
          <p:nvPr/>
        </p:nvSpPr>
        <p:spPr bwMode="auto">
          <a:xfrm>
            <a:off x="3394043" y="5777042"/>
            <a:ext cx="323850" cy="138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900" b="1">
                <a:solidFill>
                  <a:schemeClr val="bg1"/>
                </a:solidFill>
              </a:rPr>
              <a:t>2002</a:t>
            </a:r>
          </a:p>
        </p:txBody>
      </p:sp>
      <p:sp>
        <p:nvSpPr>
          <p:cNvPr id="59" name="Text Box 22"/>
          <p:cNvSpPr txBox="1">
            <a:spLocks noChangeArrowheads="1"/>
          </p:cNvSpPr>
          <p:nvPr/>
        </p:nvSpPr>
        <p:spPr bwMode="auto">
          <a:xfrm>
            <a:off x="2766981" y="5777042"/>
            <a:ext cx="323850" cy="138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900" b="1">
                <a:solidFill>
                  <a:schemeClr val="bg1"/>
                </a:solidFill>
              </a:rPr>
              <a:t>2001</a:t>
            </a:r>
          </a:p>
        </p:txBody>
      </p:sp>
      <p:grpSp>
        <p:nvGrpSpPr>
          <p:cNvPr id="60" name="群組 79"/>
          <p:cNvGrpSpPr>
            <a:grpSpLocks/>
          </p:cNvGrpSpPr>
          <p:nvPr/>
        </p:nvGrpSpPr>
        <p:grpSpPr bwMode="auto">
          <a:xfrm>
            <a:off x="8100981" y="1392367"/>
            <a:ext cx="647700" cy="2259012"/>
            <a:chOff x="8100392" y="1576409"/>
            <a:chExt cx="648072" cy="2259604"/>
          </a:xfrm>
        </p:grpSpPr>
        <p:pic>
          <p:nvPicPr>
            <p:cNvPr id="61" name="圖片 71" descr="1858 front.jpg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00392" y="1576409"/>
              <a:ext cx="648072" cy="404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圖片 73" descr="G1050-front_new.jp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143504" y="2494758"/>
              <a:ext cx="561849" cy="404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圖片 74" descr="G1056_front.jp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206375" y="2022048"/>
              <a:ext cx="436106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圖片 75" descr="ELIT1000_front side.jpg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105150" y="2940007"/>
              <a:ext cx="638557" cy="412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5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58522" y="3393100"/>
              <a:ext cx="531813" cy="442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7" name="投影片編號版面配置區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38EF3-BA93-4EDE-BFA1-A346B2672947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核心競爭力</a:t>
            </a:r>
            <a:endParaRPr lang="zh-TW" altLang="en-US" dirty="0"/>
          </a:p>
        </p:txBody>
      </p:sp>
      <p:graphicFrame>
        <p:nvGraphicFramePr>
          <p:cNvPr id="4" name="資料庫圖表 3"/>
          <p:cNvGraphicFramePr/>
          <p:nvPr/>
        </p:nvGraphicFramePr>
        <p:xfrm>
          <a:off x="642910" y="785794"/>
          <a:ext cx="7786742" cy="565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38EF3-BA93-4EDE-BFA1-A346B2672947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智慧醫療電腦</a:t>
            </a:r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6263" t="21461" r="11540" b="19325"/>
          <a:stretch>
            <a:fillRect/>
          </a:stretch>
        </p:blipFill>
        <p:spPr bwMode="auto">
          <a:xfrm>
            <a:off x="4667250" y="4214818"/>
            <a:ext cx="2160000" cy="198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PC-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r="3643"/>
          <a:stretch>
            <a:fillRect/>
          </a:stretch>
        </p:blipFill>
        <p:spPr>
          <a:xfrm>
            <a:off x="2405047" y="4214818"/>
            <a:ext cx="2160000" cy="1985294"/>
          </a:xfrm>
          <a:noFill/>
        </p:spPr>
      </p:pic>
      <p:pic>
        <p:nvPicPr>
          <p:cNvPr id="6" name="Picture 4" descr="IMG_0311_nEO_IMG"/>
          <p:cNvPicPr>
            <a:picLocks noChangeAspect="1" noChangeArrowheads="1"/>
          </p:cNvPicPr>
          <p:nvPr/>
        </p:nvPicPr>
        <p:blipFill>
          <a:blip r:embed="rId4" cstate="print"/>
          <a:srcRect l="16323"/>
          <a:stretch>
            <a:fillRect/>
          </a:stretch>
        </p:blipFill>
        <p:spPr bwMode="auto">
          <a:xfrm>
            <a:off x="142844" y="4214818"/>
            <a:ext cx="2160000" cy="192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 b="1678"/>
          <a:stretch>
            <a:fillRect/>
          </a:stretch>
        </p:blipFill>
        <p:spPr bwMode="auto">
          <a:xfrm>
            <a:off x="6929454" y="4214818"/>
            <a:ext cx="2160000" cy="198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5"/>
          <p:cNvSpPr>
            <a:spLocks noChangeArrowheads="1"/>
          </p:cNvSpPr>
          <p:nvPr/>
        </p:nvSpPr>
        <p:spPr bwMode="gray">
          <a:xfrm>
            <a:off x="424150" y="1142984"/>
            <a:ext cx="2190750" cy="442448"/>
          </a:xfrm>
          <a:prstGeom prst="rect">
            <a:avLst/>
          </a:prstGeom>
          <a:solidFill>
            <a:srgbClr val="ACFD99"/>
          </a:solidFill>
          <a:ln w="254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57150"/>
          </a:sp3d>
        </p:spPr>
        <p:txBody>
          <a:bodyPr lIns="45720" tIns="44450" rIns="45720" bIns="44450" anchor="ctr" anchorCtr="1"/>
          <a:lstStyle/>
          <a:p>
            <a:r>
              <a:rPr lang="zh-TW" alt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設計特色</a:t>
            </a:r>
            <a:endParaRPr lang="zh-TW" altLang="en-US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85720" y="1643050"/>
            <a:ext cx="8608447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zh-TW" altLang="en-US" sz="2200" b="1" dirty="0" smtClean="0">
                <a:solidFill>
                  <a:srgbClr val="C00000"/>
                </a:solidFill>
                <a:latin typeface="Arial" pitchFamily="34" charset="0"/>
                <a:ea typeface="微軟正黑體" pitchFamily="34" charset="-120"/>
                <a:cs typeface="Arial" pitchFamily="34" charset="0"/>
                <a:sym typeface="Wingdings 2" pitchFamily="18" charset="2"/>
              </a:rPr>
              <a:t>醫療資訊化：</a:t>
            </a:r>
            <a:r>
              <a:rPr lang="zh-TW" altLang="en-US" sz="2200" b="1" dirty="0" smtClean="0">
                <a:solidFill>
                  <a:srgbClr val="006666"/>
                </a:solidFill>
                <a:latin typeface="Arial" pitchFamily="34" charset="0"/>
                <a:ea typeface="微軟正黑體" pitchFamily="34" charset="-120"/>
                <a:cs typeface="Arial" pitchFamily="34" charset="0"/>
                <a:sym typeface="Wingdings 2" pitchFamily="18" charset="2"/>
              </a:rPr>
              <a:t>內建</a:t>
            </a:r>
            <a:r>
              <a:rPr lang="en-US" altLang="zh-TW" sz="2200" b="1" dirty="0" smtClean="0">
                <a:solidFill>
                  <a:srgbClr val="006666"/>
                </a:solidFill>
                <a:latin typeface="Arial" pitchFamily="34" charset="0"/>
                <a:ea typeface="微軟正黑體" pitchFamily="34" charset="-120"/>
                <a:cs typeface="Arial" pitchFamily="34" charset="0"/>
                <a:sym typeface="Wingdings 2" pitchFamily="18" charset="2"/>
              </a:rPr>
              <a:t>RFID</a:t>
            </a:r>
            <a:r>
              <a:rPr lang="zh-TW" altLang="en-US" sz="2200" b="1" dirty="0" smtClean="0">
                <a:solidFill>
                  <a:srgbClr val="006666"/>
                </a:solidFill>
                <a:latin typeface="Arial" pitchFamily="34" charset="0"/>
                <a:ea typeface="微軟正黑體" pitchFamily="34" charset="-120"/>
                <a:cs typeface="Arial" pitchFamily="34" charset="0"/>
                <a:sym typeface="Wingdings 2" pitchFamily="18" charset="2"/>
              </a:rPr>
              <a:t>、條碼讀取機、數位相機、指紋身份辨識</a:t>
            </a:r>
            <a:endParaRPr lang="en-US" altLang="zh-TW" sz="2200" b="1" dirty="0" smtClean="0">
              <a:solidFill>
                <a:srgbClr val="006666"/>
              </a:solidFill>
              <a:latin typeface="Arial" pitchFamily="34" charset="0"/>
              <a:ea typeface="微軟正黑體" pitchFamily="34" charset="-120"/>
              <a:cs typeface="Arial" pitchFamily="34" charset="0"/>
              <a:sym typeface="Wingdings 2" pitchFamily="18" charset="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zh-TW" altLang="en-US" sz="2200" b="1" dirty="0" smtClean="0">
                <a:solidFill>
                  <a:srgbClr val="C00000"/>
                </a:solidFill>
                <a:latin typeface="Arial" pitchFamily="34" charset="0"/>
                <a:ea typeface="微軟正黑體" pitchFamily="34" charset="-120"/>
                <a:cs typeface="Arial" pitchFamily="34" charset="0"/>
                <a:sym typeface="Wingdings 2" pitchFamily="18" charset="2"/>
              </a:rPr>
              <a:t>高信賴度：</a:t>
            </a:r>
            <a:r>
              <a:rPr lang="zh-TW" altLang="en-US" sz="2200" b="1" dirty="0" smtClean="0">
                <a:solidFill>
                  <a:srgbClr val="006666"/>
                </a:solidFill>
                <a:latin typeface="Arial" pitchFamily="34" charset="0"/>
                <a:ea typeface="微軟正黑體" pitchFamily="34" charset="-120"/>
                <a:cs typeface="Arial" pitchFamily="34" charset="0"/>
                <a:sym typeface="Wingdings 2" pitchFamily="18" charset="2"/>
              </a:rPr>
              <a:t>低噪音無風扇設計</a:t>
            </a:r>
            <a:endParaRPr lang="en-US" altLang="zh-TW" sz="2200" b="1" dirty="0" smtClean="0">
              <a:solidFill>
                <a:srgbClr val="006666"/>
              </a:solidFill>
              <a:latin typeface="Arial" pitchFamily="34" charset="0"/>
              <a:ea typeface="微軟正黑體" pitchFamily="34" charset="-120"/>
              <a:cs typeface="Arial" pitchFamily="34" charset="0"/>
              <a:sym typeface="Wingdings 2" pitchFamily="18" charset="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zh-TW" altLang="en-US" sz="2200" b="1" dirty="0" smtClean="0">
                <a:solidFill>
                  <a:srgbClr val="C00000"/>
                </a:solidFill>
                <a:latin typeface="Arial" pitchFamily="34" charset="0"/>
                <a:ea typeface="微軟正黑體" pitchFamily="34" charset="-120"/>
                <a:cs typeface="Arial" pitchFamily="34" charset="0"/>
                <a:sym typeface="Wingdings 2" pitchFamily="18" charset="2"/>
              </a:rPr>
              <a:t>容易維護 ：</a:t>
            </a:r>
            <a:r>
              <a:rPr lang="zh-TW" altLang="en-US" sz="2200" b="1" dirty="0" smtClean="0">
                <a:solidFill>
                  <a:srgbClr val="006666"/>
                </a:solidFill>
                <a:latin typeface="Arial" pitchFamily="34" charset="0"/>
                <a:ea typeface="微軟正黑體" pitchFamily="34" charset="-120"/>
                <a:cs typeface="Arial" pitchFamily="34" charset="0"/>
                <a:sym typeface="Wingdings 2" pitchFamily="18" charset="2"/>
              </a:rPr>
              <a:t>防塵、防水、防菌、人體工學機構設計、表面易清潔</a:t>
            </a:r>
            <a:endParaRPr lang="en-US" altLang="zh-TW" sz="2200" b="1" dirty="0" smtClean="0">
              <a:solidFill>
                <a:srgbClr val="006666"/>
              </a:solidFill>
              <a:latin typeface="Arial" pitchFamily="34" charset="0"/>
              <a:ea typeface="微軟正黑體" pitchFamily="34" charset="-120"/>
              <a:cs typeface="Arial" pitchFamily="34" charset="0"/>
              <a:sym typeface="Wingdings 2" pitchFamily="18" charset="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zh-TW" altLang="en-US" sz="2200" b="1" dirty="0" smtClean="0">
                <a:solidFill>
                  <a:srgbClr val="C00000"/>
                </a:solidFill>
                <a:latin typeface="Arial" pitchFamily="34" charset="0"/>
                <a:ea typeface="微軟正黑體" pitchFamily="34" charset="-120"/>
                <a:cs typeface="Arial" pitchFamily="34" charset="0"/>
                <a:sym typeface="Wingdings 2" pitchFamily="18" charset="2"/>
              </a:rPr>
              <a:t>長效電源 ：</a:t>
            </a:r>
            <a:r>
              <a:rPr lang="zh-TW" altLang="en-US" sz="2200" b="1" dirty="0" smtClean="0">
                <a:solidFill>
                  <a:srgbClr val="006666"/>
                </a:solidFill>
                <a:latin typeface="Arial" pitchFamily="34" charset="0"/>
                <a:ea typeface="微軟正黑體" pitchFamily="34" charset="-120"/>
                <a:cs typeface="Arial" pitchFamily="34" charset="0"/>
                <a:sym typeface="Wingdings 2" pitchFamily="18" charset="2"/>
              </a:rPr>
              <a:t>熱抽換無需關機，超長電池操作時間</a:t>
            </a:r>
            <a:endParaRPr lang="en-US" altLang="zh-TW" sz="2200" b="1" dirty="0" smtClean="0">
              <a:solidFill>
                <a:srgbClr val="006666"/>
              </a:solidFill>
              <a:latin typeface="Arial" pitchFamily="34" charset="0"/>
              <a:ea typeface="微軟正黑體" pitchFamily="34" charset="-120"/>
              <a:cs typeface="Arial" pitchFamily="34" charset="0"/>
              <a:sym typeface="Wingdings 2" pitchFamily="18" charset="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zh-TW" altLang="en-US" sz="2200" b="1" dirty="0" smtClean="0">
                <a:solidFill>
                  <a:srgbClr val="C00000"/>
                </a:solidFill>
                <a:latin typeface="Arial" pitchFamily="34" charset="0"/>
                <a:ea typeface="微軟正黑體" pitchFamily="34" charset="-120"/>
                <a:cs typeface="Arial" pitchFamily="34" charset="0"/>
                <a:sym typeface="Wingdings 2" pitchFamily="18" charset="2"/>
              </a:rPr>
              <a:t>專業認證： </a:t>
            </a:r>
            <a:r>
              <a:rPr lang="en-US" altLang="zh-TW" sz="2200" b="1" dirty="0" smtClean="0">
                <a:solidFill>
                  <a:srgbClr val="C00000"/>
                </a:solidFill>
                <a:latin typeface="Arial" pitchFamily="34" charset="0"/>
                <a:ea typeface="微軟正黑體" pitchFamily="34" charset="-120"/>
                <a:cs typeface="Arial" pitchFamily="34" charset="0"/>
                <a:sym typeface="Wingdings 2" pitchFamily="18" charset="2"/>
              </a:rPr>
              <a:t>ISO 13485, FDA</a:t>
            </a:r>
            <a:endParaRPr lang="zh-TW" altLang="en-US" sz="2200" b="1" dirty="0">
              <a:solidFill>
                <a:srgbClr val="C00000"/>
              </a:solidFill>
              <a:latin typeface="Arial" pitchFamily="34" charset="0"/>
              <a:ea typeface="微軟正黑體" pitchFamily="34" charset="-12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38EF3-BA93-4EDE-BFA1-A346B2672947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產品得獎殊榮</a:t>
            </a:r>
            <a:r>
              <a:rPr lang="en-US" altLang="zh-TW" dirty="0" smtClean="0"/>
              <a:t>--</a:t>
            </a:r>
            <a:endParaRPr lang="zh-TW" alt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1872" y="1558812"/>
            <a:ext cx="2017921" cy="162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984" y="1747666"/>
            <a:ext cx="20764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0937" y="1357299"/>
            <a:ext cx="1608138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981578"/>
            <a:ext cx="1746349" cy="96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綵帶 (向下) 27"/>
          <p:cNvSpPr>
            <a:spLocks noChangeArrowheads="1"/>
          </p:cNvSpPr>
          <p:nvPr/>
        </p:nvSpPr>
        <p:spPr bwMode="auto">
          <a:xfrm rot="982310">
            <a:off x="6501064" y="1213284"/>
            <a:ext cx="2617772" cy="635513"/>
          </a:xfrm>
          <a:prstGeom prst="ribbon">
            <a:avLst>
              <a:gd name="adj1" fmla="val 23930"/>
              <a:gd name="adj2" fmla="val 50000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zh-TW" sz="2800" dirty="0">
                <a:solidFill>
                  <a:srgbClr val="FFFF00"/>
                </a:solidFill>
              </a:rPr>
              <a:t> </a:t>
            </a:r>
            <a:r>
              <a:rPr lang="en-US" altLang="zh-TW" sz="2800" dirty="0" smtClean="0">
                <a:solidFill>
                  <a:srgbClr val="FFFF00"/>
                </a:solidFill>
                <a:latin typeface="Book Antiqua" pitchFamily="18" charset="0"/>
              </a:rPr>
              <a:t>2013</a:t>
            </a:r>
            <a:endParaRPr lang="zh-TW" altLang="en-US" sz="2800" dirty="0">
              <a:solidFill>
                <a:srgbClr val="FFFF00"/>
              </a:solidFill>
              <a:latin typeface="Book Antiqua" pitchFamily="18" charset="0"/>
            </a:endParaRPr>
          </a:p>
        </p:txBody>
      </p:sp>
      <p:pic>
        <p:nvPicPr>
          <p:cNvPr id="15" name="Picture 8" descr="Resize of Resize of l30sid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25360" y="4168215"/>
            <a:ext cx="1954313" cy="148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http://www.arbor.com.tw/products/images/medicalpc/mobile_clinical_assistant_m1040_b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4124291"/>
            <a:ext cx="1824348" cy="157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 descr="http://www.arbor.com.tw/products/images/rugged_tablet_pc/rugged_tablet_pc_g0820_b_front.jpg"/>
          <p:cNvPicPr>
            <a:picLocks noChangeAspect="1" noChangeArrowheads="1"/>
          </p:cNvPicPr>
          <p:nvPr/>
        </p:nvPicPr>
        <p:blipFill>
          <a:blip r:embed="rId8" cstate="print"/>
          <a:srcRect t="12785" b="14769"/>
          <a:stretch>
            <a:fillRect/>
          </a:stretch>
        </p:blipFill>
        <p:spPr bwMode="auto">
          <a:xfrm>
            <a:off x="2456811" y="4302885"/>
            <a:ext cx="180148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 20"/>
          <p:cNvSpPr>
            <a:spLocks noChangeArrowheads="1"/>
          </p:cNvSpPr>
          <p:nvPr/>
        </p:nvSpPr>
        <p:spPr bwMode="auto">
          <a:xfrm>
            <a:off x="2428860" y="5520983"/>
            <a:ext cx="18573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1600" b="1" dirty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強固型物流</a:t>
            </a:r>
            <a:r>
              <a:rPr lang="zh-TW" altLang="en-US" sz="1600" b="1" dirty="0" smtClean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管理</a:t>
            </a:r>
            <a:endParaRPr lang="en-US" altLang="zh-TW" sz="1600" b="1" dirty="0" smtClean="0">
              <a:solidFill>
                <a:srgbClr val="006666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r>
              <a:rPr lang="zh-TW" altLang="en-US" sz="1600" b="1" dirty="0" smtClean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平板電腦</a:t>
            </a:r>
            <a:r>
              <a:rPr lang="en-US" altLang="zh-TW" sz="1600" b="1" dirty="0" smtClean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(Y2011)</a:t>
            </a:r>
            <a:endParaRPr lang="zh-TW" altLang="en-US" sz="1600" dirty="0"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20" name="矩形 17"/>
          <p:cNvSpPr>
            <a:spLocks noChangeArrowheads="1"/>
          </p:cNvSpPr>
          <p:nvPr/>
        </p:nvSpPr>
        <p:spPr bwMode="auto">
          <a:xfrm>
            <a:off x="285720" y="5520983"/>
            <a:ext cx="20717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1600" b="1" dirty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可攜式行動</a:t>
            </a:r>
            <a:r>
              <a:rPr lang="zh-TW" altLang="en-US" sz="1600" b="1" dirty="0" smtClean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醫療</a:t>
            </a:r>
            <a:endParaRPr lang="en-US" altLang="zh-TW" sz="1600" b="1" dirty="0" smtClean="0">
              <a:solidFill>
                <a:srgbClr val="006666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r>
              <a:rPr lang="zh-TW" altLang="en-US" sz="1600" b="1" dirty="0" smtClean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平板電腦</a:t>
            </a:r>
            <a:r>
              <a:rPr lang="en-US" altLang="zh-TW" sz="1600" b="1" dirty="0" smtClean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(Y2011)</a:t>
            </a:r>
            <a:endParaRPr lang="zh-TW" altLang="en-US" sz="1600" b="1" dirty="0">
              <a:solidFill>
                <a:srgbClr val="006666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21" name="矩形 8"/>
          <p:cNvSpPr>
            <a:spLocks noChangeArrowheads="1"/>
          </p:cNvSpPr>
          <p:nvPr/>
        </p:nvSpPr>
        <p:spPr bwMode="auto">
          <a:xfrm>
            <a:off x="6715140" y="5520983"/>
            <a:ext cx="18261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600" b="1" dirty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生物辨識門禁系統</a:t>
            </a:r>
            <a:endParaRPr lang="en-US" altLang="zh-TW" sz="1600" b="1" dirty="0">
              <a:solidFill>
                <a:srgbClr val="006666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r>
              <a:rPr lang="en-US" altLang="zh-TW" sz="1600" b="1" dirty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    </a:t>
            </a:r>
            <a:r>
              <a:rPr lang="en-US" altLang="zh-TW" sz="1600" b="1" dirty="0" smtClean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     (</a:t>
            </a:r>
            <a:r>
              <a:rPr lang="en-US" altLang="zh-TW" sz="1600" b="1" dirty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Y2008)</a:t>
            </a:r>
            <a:endParaRPr lang="zh-TW" altLang="en-US" sz="1600" b="1" dirty="0">
              <a:solidFill>
                <a:srgbClr val="006666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22" name="矩形 9"/>
          <p:cNvSpPr>
            <a:spLocks noChangeArrowheads="1"/>
          </p:cNvSpPr>
          <p:nvPr/>
        </p:nvSpPr>
        <p:spPr bwMode="auto">
          <a:xfrm>
            <a:off x="4606277" y="5520983"/>
            <a:ext cx="18149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600" b="1" dirty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手持式強固</a:t>
            </a:r>
            <a:r>
              <a:rPr lang="zh-TW" altLang="en-US" sz="1600" b="1" dirty="0" smtClean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型</a:t>
            </a:r>
            <a:endParaRPr lang="en-US" altLang="zh-TW" sz="1600" b="1" dirty="0" smtClean="0">
              <a:solidFill>
                <a:srgbClr val="006666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r>
              <a:rPr lang="zh-TW" altLang="en-US" sz="1600" b="1" dirty="0" smtClean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平板電腦</a:t>
            </a:r>
            <a:r>
              <a:rPr lang="en-US" altLang="zh-TW" sz="1600" b="1" dirty="0" smtClean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 (</a:t>
            </a:r>
            <a:r>
              <a:rPr lang="en-US" altLang="zh-TW" sz="1600" b="1" dirty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Y2009)</a:t>
            </a:r>
            <a:endParaRPr lang="zh-TW" altLang="en-US" sz="1600" b="1" dirty="0">
              <a:solidFill>
                <a:srgbClr val="006666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23" name="Picture 7" descr="08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50699" y="4330673"/>
            <a:ext cx="1355023" cy="115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17"/>
          <p:cNvSpPr>
            <a:spLocks noChangeArrowheads="1"/>
          </p:cNvSpPr>
          <p:nvPr/>
        </p:nvSpPr>
        <p:spPr bwMode="auto">
          <a:xfrm>
            <a:off x="714348" y="3000373"/>
            <a:ext cx="12144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1600" b="1" dirty="0" smtClean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rPr>
              <a:t>臨床照護</a:t>
            </a:r>
            <a:endParaRPr lang="en-US" altLang="zh-TW" sz="1600" b="1" dirty="0" smtClean="0">
              <a:solidFill>
                <a:srgbClr val="006666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b="1" dirty="0" smtClean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rPr>
              <a:t>資訊系統</a:t>
            </a:r>
            <a:r>
              <a:rPr lang="en-US" altLang="zh-TW" sz="1600" b="1" dirty="0" smtClean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endParaRPr lang="en-US" altLang="zh-TW" sz="1600" b="1" dirty="0">
              <a:solidFill>
                <a:srgbClr val="006666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1600" b="1" dirty="0">
              <a:solidFill>
                <a:srgbClr val="00666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630064" y="3005293"/>
            <a:ext cx="16912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1600" b="1" dirty="0" smtClean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rPr>
              <a:t>行動倉儲</a:t>
            </a:r>
            <a:endParaRPr lang="en-US" altLang="zh-TW" sz="1600" b="1" dirty="0" smtClean="0">
              <a:solidFill>
                <a:srgbClr val="006666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b="1" dirty="0" smtClean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rPr>
              <a:t>平板電腦</a:t>
            </a:r>
            <a:r>
              <a:rPr lang="en-US" altLang="zh-TW" sz="1600" b="1" dirty="0" smtClean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endParaRPr lang="en-US" altLang="zh-TW" sz="1600" b="1" dirty="0">
              <a:solidFill>
                <a:srgbClr val="006666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1600" b="1" dirty="0">
              <a:solidFill>
                <a:srgbClr val="00666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808776" y="3039693"/>
            <a:ext cx="22712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1600" b="1" dirty="0" smtClean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rPr>
              <a:t>數位資訊看板播放器</a:t>
            </a:r>
            <a:r>
              <a:rPr lang="en-US" altLang="zh-TW" sz="1600" b="1" dirty="0" smtClean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endParaRPr lang="en-US" altLang="zh-TW" sz="1600" b="1" dirty="0">
              <a:solidFill>
                <a:srgbClr val="006666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1600" b="1" dirty="0">
              <a:solidFill>
                <a:srgbClr val="00666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697766" y="3016870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b="1" dirty="0" smtClean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rPr>
              <a:t> 多媒體顯示</a:t>
            </a:r>
            <a:endParaRPr lang="en-US" altLang="zh-TW" sz="1600" b="1" dirty="0" smtClean="0">
              <a:solidFill>
                <a:srgbClr val="006666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b="1" dirty="0" smtClean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rPr>
              <a:t>行動平板電腦</a:t>
            </a:r>
            <a:endParaRPr lang="en-US" altLang="zh-TW" sz="1600" b="1" dirty="0" smtClean="0">
              <a:solidFill>
                <a:srgbClr val="00666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4" name="群組 23"/>
          <p:cNvGrpSpPr/>
          <p:nvPr/>
        </p:nvGrpSpPr>
        <p:grpSpPr>
          <a:xfrm>
            <a:off x="4422814" y="214290"/>
            <a:ext cx="5721350" cy="620712"/>
            <a:chOff x="504825" y="1236652"/>
            <a:chExt cx="5721350" cy="620712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04825" y="1236652"/>
              <a:ext cx="733425" cy="620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文字方塊 13"/>
            <p:cNvSpPr txBox="1">
              <a:spLocks noChangeArrowheads="1"/>
            </p:cNvSpPr>
            <p:nvPr/>
          </p:nvSpPr>
          <p:spPr bwMode="auto">
            <a:xfrm>
              <a:off x="1279525" y="1285398"/>
              <a:ext cx="49466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2800" dirty="0" smtClean="0">
                  <a:solidFill>
                    <a:schemeClr val="bg1"/>
                  </a:solidFill>
                  <a:latin typeface="Book Antiqua" pitchFamily="18" charset="0"/>
                  <a:ea typeface="標楷體" pitchFamily="65" charset="-120"/>
                </a:rPr>
                <a:t>台灣精品獎</a:t>
              </a:r>
              <a:r>
                <a:rPr lang="en-US" altLang="zh-TW" sz="2800" dirty="0" smtClean="0">
                  <a:solidFill>
                    <a:schemeClr val="bg1"/>
                  </a:solidFill>
                  <a:latin typeface="Book Antiqua" pitchFamily="18" charset="0"/>
                  <a:ea typeface="標楷體" pitchFamily="65" charset="-120"/>
                </a:rPr>
                <a:t>  </a:t>
              </a:r>
              <a:endParaRPr lang="zh-TW" altLang="en-US" sz="2800" dirty="0">
                <a:solidFill>
                  <a:schemeClr val="bg1"/>
                </a:solidFill>
                <a:latin typeface="Book Antiqua" pitchFamily="18" charset="0"/>
                <a:ea typeface="標楷體" pitchFamily="65" charset="-120"/>
              </a:endParaRPr>
            </a:p>
          </p:txBody>
        </p:sp>
      </p:grpSp>
      <p:grpSp>
        <p:nvGrpSpPr>
          <p:cNvPr id="44" name="群組 43"/>
          <p:cNvGrpSpPr/>
          <p:nvPr/>
        </p:nvGrpSpPr>
        <p:grpSpPr>
          <a:xfrm flipH="1">
            <a:off x="142844" y="3714755"/>
            <a:ext cx="8286808" cy="500064"/>
            <a:chOff x="142844" y="3786190"/>
            <a:chExt cx="8286808" cy="500064"/>
          </a:xfrm>
        </p:grpSpPr>
        <p:sp>
          <p:nvSpPr>
            <p:cNvPr id="38" name="橢圓 37"/>
            <p:cNvSpPr/>
            <p:nvPr/>
          </p:nvSpPr>
          <p:spPr>
            <a:xfrm>
              <a:off x="6357950" y="3786190"/>
              <a:ext cx="357190" cy="3571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65555" name="Picture 19" descr="C:\Documents and Settings\vivian\Local Settings\Temporary Internet Files\Content.IE5\D5U0T7LD\MC900065585[1].gif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flipH="1">
              <a:off x="142844" y="3929066"/>
              <a:ext cx="8286808" cy="357188"/>
            </a:xfrm>
            <a:prstGeom prst="rect">
              <a:avLst/>
            </a:prstGeom>
            <a:noFill/>
          </p:spPr>
        </p:pic>
      </p:grp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38EF3-BA93-4EDE-BFA1-A346B2672947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產品得獎殊榮</a:t>
            </a:r>
            <a:r>
              <a:rPr lang="en-US" altLang="zh-TW" dirty="0" smtClean="0"/>
              <a:t>--</a:t>
            </a:r>
            <a:endParaRPr lang="zh-TW" altLang="en-US" dirty="0"/>
          </a:p>
        </p:txBody>
      </p:sp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0137" y="2299852"/>
            <a:ext cx="2966669" cy="1999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圖片 16" descr="07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9773" y="2378731"/>
            <a:ext cx="1841435" cy="184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http://www.arbor.com.tw/products/images/medicalpc/mobile_clinical_assistant_m1040_b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761" y="2204863"/>
            <a:ext cx="2390408" cy="218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17"/>
          <p:cNvSpPr>
            <a:spLocks noChangeArrowheads="1"/>
          </p:cNvSpPr>
          <p:nvPr/>
        </p:nvSpPr>
        <p:spPr bwMode="auto">
          <a:xfrm>
            <a:off x="3111471" y="4292611"/>
            <a:ext cx="2749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006666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醫療照護點娛樂工作站</a:t>
            </a:r>
            <a:endParaRPr lang="en-US" altLang="zh-TW" sz="2000" b="1" dirty="0">
              <a:solidFill>
                <a:srgbClr val="006666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r>
              <a:rPr lang="en-US" altLang="zh-TW" sz="2000" b="1" dirty="0">
                <a:solidFill>
                  <a:srgbClr val="006666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     </a:t>
            </a:r>
            <a:r>
              <a:rPr lang="en-US" altLang="zh-TW" sz="2000" b="1" dirty="0" smtClean="0">
                <a:solidFill>
                  <a:srgbClr val="006666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        (Y2011</a:t>
            </a:r>
            <a:r>
              <a:rPr lang="en-US" altLang="zh-TW" sz="2000" b="1" dirty="0">
                <a:solidFill>
                  <a:srgbClr val="006666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)</a:t>
            </a:r>
            <a:endParaRPr lang="zh-TW" altLang="en-US" sz="2000" b="1" dirty="0">
              <a:solidFill>
                <a:srgbClr val="006666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3" name="矩形 17"/>
          <p:cNvSpPr>
            <a:spLocks noChangeArrowheads="1"/>
          </p:cNvSpPr>
          <p:nvPr/>
        </p:nvSpPr>
        <p:spPr bwMode="auto">
          <a:xfrm>
            <a:off x="357158" y="4292611"/>
            <a:ext cx="22367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006666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行動醫療平板電腦</a:t>
            </a:r>
            <a:endParaRPr lang="en-US" altLang="zh-TW" sz="2000" b="1" dirty="0">
              <a:solidFill>
                <a:srgbClr val="006666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r>
              <a:rPr lang="en-US" altLang="zh-TW" sz="2000" b="1" dirty="0">
                <a:solidFill>
                  <a:srgbClr val="006666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    </a:t>
            </a:r>
            <a:r>
              <a:rPr lang="en-US" altLang="zh-TW" sz="2000" b="1" dirty="0" smtClean="0">
                <a:solidFill>
                  <a:srgbClr val="006666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     (Y2012</a:t>
            </a:r>
            <a:r>
              <a:rPr lang="en-US" altLang="zh-TW" sz="2000" b="1" dirty="0">
                <a:solidFill>
                  <a:srgbClr val="006666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)</a:t>
            </a:r>
            <a:endParaRPr lang="zh-TW" altLang="en-US" sz="2000" b="1" dirty="0">
              <a:solidFill>
                <a:srgbClr val="006666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5" name="矩形 9"/>
          <p:cNvSpPr>
            <a:spLocks noChangeArrowheads="1"/>
          </p:cNvSpPr>
          <p:nvPr/>
        </p:nvSpPr>
        <p:spPr bwMode="auto">
          <a:xfrm>
            <a:off x="6067396" y="4292680"/>
            <a:ext cx="27495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 b="1" dirty="0" smtClean="0">
                <a:solidFill>
                  <a:srgbClr val="006666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手</a:t>
            </a:r>
            <a:r>
              <a:rPr lang="zh-TW" altLang="en-US" sz="2000" b="1" dirty="0">
                <a:solidFill>
                  <a:srgbClr val="006666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持式強固型平板電腦</a:t>
            </a:r>
            <a:endParaRPr lang="en-US" altLang="zh-TW" sz="2000" b="1" dirty="0">
              <a:solidFill>
                <a:srgbClr val="006666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r>
              <a:rPr lang="en-US" altLang="zh-TW" sz="2000" b="1" dirty="0">
                <a:solidFill>
                  <a:srgbClr val="006666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    </a:t>
            </a:r>
            <a:r>
              <a:rPr lang="en-US" altLang="zh-TW" sz="2000" b="1" dirty="0" smtClean="0">
                <a:solidFill>
                  <a:srgbClr val="006666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         (Y2010</a:t>
            </a:r>
            <a:r>
              <a:rPr lang="en-US" altLang="zh-TW" sz="2000" b="1" dirty="0">
                <a:solidFill>
                  <a:srgbClr val="006666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)</a:t>
            </a:r>
            <a:endParaRPr lang="zh-TW" altLang="en-US" sz="2000" b="1" dirty="0">
              <a:solidFill>
                <a:srgbClr val="006666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38EF3-BA93-4EDE-BFA1-A346B2672947}" type="slidenum">
              <a:rPr lang="zh-TW" altLang="en-US" smtClean="0"/>
              <a:pPr/>
              <a:t>26</a:t>
            </a:fld>
            <a:endParaRPr lang="zh-TW" altLang="en-US"/>
          </a:p>
        </p:txBody>
      </p:sp>
      <p:grpSp>
        <p:nvGrpSpPr>
          <p:cNvPr id="15" name="群組 14"/>
          <p:cNvGrpSpPr/>
          <p:nvPr/>
        </p:nvGrpSpPr>
        <p:grpSpPr>
          <a:xfrm>
            <a:off x="4500562" y="214290"/>
            <a:ext cx="2444750" cy="693738"/>
            <a:chOff x="4500562" y="214290"/>
            <a:chExt cx="2444750" cy="693738"/>
          </a:xfrm>
        </p:grpSpPr>
        <p:pic>
          <p:nvPicPr>
            <p:cNvPr id="7" name="Picture 1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00562" y="214290"/>
              <a:ext cx="2444750" cy="693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矩形 10"/>
            <p:cNvSpPr/>
            <p:nvPr/>
          </p:nvSpPr>
          <p:spPr>
            <a:xfrm>
              <a:off x="6444208" y="260648"/>
              <a:ext cx="36004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980728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產品得獎殊榮</a:t>
            </a:r>
            <a:r>
              <a:rPr lang="en-US" altLang="zh-TW" dirty="0" smtClean="0"/>
              <a:t>--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國家玉山獎最佳產品類</a:t>
            </a:r>
            <a:r>
              <a:rPr lang="zh-TW" altLang="en-US" dirty="0" smtClean="0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dirty="0" smtClean="0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dirty="0"/>
          </a:p>
        </p:txBody>
      </p:sp>
      <p:pic>
        <p:nvPicPr>
          <p:cNvPr id="13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006" y="1358042"/>
            <a:ext cx="1624012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8"/>
          <p:cNvSpPr>
            <a:spLocks noChangeArrowheads="1"/>
          </p:cNvSpPr>
          <p:nvPr/>
        </p:nvSpPr>
        <p:spPr bwMode="auto">
          <a:xfrm>
            <a:off x="973137" y="3026505"/>
            <a:ext cx="3333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 b="1" dirty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rPr>
              <a:t>可攜式行動醫療平板電腦</a:t>
            </a:r>
            <a:endParaRPr lang="en-US" altLang="zh-TW" sz="2000" b="1" dirty="0">
              <a:solidFill>
                <a:srgbClr val="006666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b="1" dirty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rPr>
              <a:t>               </a:t>
            </a:r>
            <a:r>
              <a:rPr lang="en-US" altLang="zh-TW" sz="2000" b="1" dirty="0" smtClean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rPr>
              <a:t>(Y2010</a:t>
            </a:r>
            <a:r>
              <a:rPr lang="en-US" altLang="zh-TW" sz="2000" b="1" dirty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000" b="1" dirty="0">
              <a:solidFill>
                <a:srgbClr val="00666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矩形 12"/>
          <p:cNvSpPr>
            <a:spLocks noChangeArrowheads="1"/>
          </p:cNvSpPr>
          <p:nvPr/>
        </p:nvSpPr>
        <p:spPr bwMode="auto">
          <a:xfrm>
            <a:off x="5494338" y="3026505"/>
            <a:ext cx="2579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 b="1" dirty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rPr>
              <a:t>可攜式車用平板電腦</a:t>
            </a:r>
            <a:endParaRPr lang="en-US" altLang="zh-TW" sz="2000" b="1" dirty="0">
              <a:solidFill>
                <a:srgbClr val="006666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b="1" dirty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rPr>
              <a:t>           </a:t>
            </a:r>
            <a:r>
              <a:rPr lang="en-US" altLang="zh-TW" sz="2000" b="1" dirty="0" smtClean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rPr>
              <a:t>(Y2010</a:t>
            </a:r>
            <a:r>
              <a:rPr lang="en-US" altLang="zh-TW" sz="2000" b="1" dirty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000" b="1" dirty="0">
              <a:solidFill>
                <a:srgbClr val="00666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4080" y="1396706"/>
            <a:ext cx="1700203" cy="155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圖片 11" descr="105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3756" y="3879288"/>
            <a:ext cx="1720850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25612" y="4139638"/>
            <a:ext cx="1828800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 12"/>
          <p:cNvSpPr>
            <a:spLocks noChangeArrowheads="1"/>
          </p:cNvSpPr>
          <p:nvPr/>
        </p:nvSpPr>
        <p:spPr bwMode="auto">
          <a:xfrm>
            <a:off x="995362" y="5457279"/>
            <a:ext cx="3289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 b="1" dirty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rPr>
              <a:t>嵌入式車載專用電腦控制器</a:t>
            </a:r>
            <a:endParaRPr lang="en-US" altLang="zh-TW" sz="2000" b="1" dirty="0">
              <a:solidFill>
                <a:srgbClr val="006666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b="1" dirty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rPr>
              <a:t>                </a:t>
            </a:r>
            <a:r>
              <a:rPr lang="en-US" altLang="zh-TW" sz="2000" b="1" dirty="0" smtClean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rPr>
              <a:t>(Y2011</a:t>
            </a:r>
            <a:r>
              <a:rPr lang="en-US" altLang="zh-TW" sz="2000" b="1" dirty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矩形 13"/>
          <p:cNvSpPr>
            <a:spLocks noChangeArrowheads="1"/>
          </p:cNvSpPr>
          <p:nvPr/>
        </p:nvSpPr>
        <p:spPr bwMode="auto">
          <a:xfrm>
            <a:off x="5029200" y="5457279"/>
            <a:ext cx="3509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 b="1" dirty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rPr>
              <a:t>可攜式倉儲管理專用平板電腦</a:t>
            </a:r>
            <a:endParaRPr lang="en-US" altLang="zh-TW" sz="2000" b="1" dirty="0">
              <a:solidFill>
                <a:srgbClr val="006666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b="1" dirty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rPr>
              <a:t>                 </a:t>
            </a:r>
            <a:r>
              <a:rPr lang="en-US" altLang="zh-TW" sz="2000" b="1" dirty="0" smtClean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rPr>
              <a:t>(Y2011</a:t>
            </a:r>
            <a:r>
              <a:rPr lang="en-US" altLang="zh-TW" sz="2000" b="1" dirty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八角星形 20"/>
          <p:cNvSpPr/>
          <p:nvPr/>
        </p:nvSpPr>
        <p:spPr>
          <a:xfrm rot="20331840">
            <a:off x="1055243" y="1397711"/>
            <a:ext cx="871972" cy="873999"/>
          </a:xfrm>
          <a:prstGeom prst="star8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首獎</a:t>
            </a: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38EF3-BA93-4EDE-BFA1-A346B2672947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924944"/>
            <a:ext cx="7918648" cy="1470025"/>
          </a:xfrm>
        </p:spPr>
        <p:txBody>
          <a:bodyPr/>
          <a:lstStyle/>
          <a:p>
            <a:r>
              <a:rPr lang="zh-TW" altLang="en-US" sz="66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未來展望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25" y="3860800"/>
            <a:ext cx="2808288" cy="2486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未來展望</a:t>
            </a:r>
            <a:endParaRPr lang="zh-TW" altLang="en-US" dirty="0"/>
          </a:p>
        </p:txBody>
      </p:sp>
      <p:sp>
        <p:nvSpPr>
          <p:cNvPr id="4" name="菱形 3"/>
          <p:cNvSpPr/>
          <p:nvPr/>
        </p:nvSpPr>
        <p:spPr>
          <a:xfrm>
            <a:off x="942535" y="957049"/>
            <a:ext cx="7779434" cy="5312229"/>
          </a:xfrm>
          <a:prstGeom prst="diamond">
            <a:avLst/>
          </a:prstGeom>
          <a:gradFill>
            <a:gsLst>
              <a:gs pos="0">
                <a:srgbClr val="00B050"/>
              </a:gs>
              <a:gs pos="16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etal">
            <a:bevelT w="63500" h="25400" prst="coolSlant"/>
            <a:bevelB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1978872" y="1694937"/>
            <a:ext cx="2860435" cy="1845158"/>
          </a:xfrm>
          <a:prstGeom prst="round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114300" h="342900" prst="convex"/>
            <a:bevelB w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強化市場定位</a:t>
            </a:r>
            <a:endParaRPr lang="zh-TW" altLang="en-US" sz="2800" b="1" dirty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4888518" y="1720725"/>
            <a:ext cx="2860435" cy="1845158"/>
          </a:xfrm>
          <a:prstGeom prst="roundRect">
            <a:avLst/>
          </a:prstGeom>
          <a:gradFill flip="none" rotWithShape="1">
            <a:gsLst>
              <a:gs pos="0">
                <a:srgbClr val="CC3399">
                  <a:alpha val="8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114300" h="342900" prst="convex"/>
            <a:bevelB w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強化品牌價值</a:t>
            </a:r>
            <a:endParaRPr lang="zh-TW" altLang="en-US" sz="2800" b="1" dirty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4867423" y="3563649"/>
            <a:ext cx="2860435" cy="1845158"/>
          </a:xfrm>
          <a:prstGeom prst="roundRect">
            <a:avLst/>
          </a:prstGeom>
          <a:gradFill>
            <a:gsLst>
              <a:gs pos="100000">
                <a:srgbClr val="D1FEC6"/>
              </a:gs>
              <a:gs pos="10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114300" h="342900" prst="convex"/>
            <a:bevelB w="31750"/>
          </a:sp3d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深化競爭優勢</a:t>
            </a:r>
            <a:endParaRPr lang="zh-TW" altLang="en-US" sz="2800" b="1" dirty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1974157" y="3547235"/>
            <a:ext cx="2860435" cy="1845158"/>
          </a:xfrm>
          <a:prstGeom prst="roundRect">
            <a:avLst/>
          </a:prstGeom>
          <a:gradFill flip="none" rotWithShape="1">
            <a:gsLst>
              <a:gs pos="100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114300" h="342900" prst="convex"/>
            <a:bevelB w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健全通路結構</a:t>
            </a:r>
            <a:endParaRPr lang="zh-TW" altLang="en-US" sz="2800" b="1" dirty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38EF3-BA93-4EDE-BFA1-A346B2672947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7918648" cy="1470025"/>
          </a:xfrm>
        </p:spPr>
        <p:txBody>
          <a:bodyPr/>
          <a:lstStyle/>
          <a:p>
            <a:r>
              <a:rPr lang="zh-TW" altLang="en-US" sz="66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公司簡介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25" y="3860800"/>
            <a:ext cx="2808288" cy="2486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強化市場定位</a:t>
            </a:r>
            <a:endParaRPr lang="zh-TW" altLang="en-US" dirty="0"/>
          </a:p>
        </p:txBody>
      </p:sp>
      <p:graphicFrame>
        <p:nvGraphicFramePr>
          <p:cNvPr id="4" name="資料庫圖表 3"/>
          <p:cNvGraphicFramePr/>
          <p:nvPr/>
        </p:nvGraphicFramePr>
        <p:xfrm>
          <a:off x="2143108" y="1071546"/>
          <a:ext cx="5300418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ine 15"/>
          <p:cNvSpPr>
            <a:spLocks noChangeShapeType="1"/>
          </p:cNvSpPr>
          <p:nvPr/>
        </p:nvSpPr>
        <p:spPr bwMode="auto">
          <a:xfrm rot="-5400000">
            <a:off x="7029487" y="2696623"/>
            <a:ext cx="12700" cy="2306637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Oval 20"/>
          <p:cNvSpPr>
            <a:spLocks noChangeArrowheads="1"/>
          </p:cNvSpPr>
          <p:nvPr/>
        </p:nvSpPr>
        <p:spPr bwMode="auto">
          <a:xfrm>
            <a:off x="7987543" y="3732467"/>
            <a:ext cx="209550" cy="20955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 algn="ctr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6572264" y="3143248"/>
            <a:ext cx="1871662" cy="59055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軟體技術</a:t>
            </a:r>
          </a:p>
        </p:txBody>
      </p:sp>
      <p:grpSp>
        <p:nvGrpSpPr>
          <p:cNvPr id="8" name="群組 11"/>
          <p:cNvGrpSpPr>
            <a:grpSpLocks/>
          </p:cNvGrpSpPr>
          <p:nvPr/>
        </p:nvGrpSpPr>
        <p:grpSpPr bwMode="auto">
          <a:xfrm>
            <a:off x="500034" y="5148277"/>
            <a:ext cx="2595563" cy="280987"/>
            <a:chOff x="5958283" y="3644070"/>
            <a:chExt cx="2001686" cy="209550"/>
          </a:xfrm>
        </p:grpSpPr>
        <p:sp>
          <p:nvSpPr>
            <p:cNvPr id="9" name="Line 15"/>
            <p:cNvSpPr>
              <a:spLocks noChangeShapeType="1"/>
            </p:cNvSpPr>
            <p:nvPr/>
          </p:nvSpPr>
          <p:spPr bwMode="auto">
            <a:xfrm rot="-5400000">
              <a:off x="6968198" y="2776028"/>
              <a:ext cx="2" cy="19835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" name="Oval 20"/>
            <p:cNvSpPr>
              <a:spLocks noChangeArrowheads="1"/>
            </p:cNvSpPr>
            <p:nvPr/>
          </p:nvSpPr>
          <p:spPr bwMode="auto">
            <a:xfrm>
              <a:off x="5958283" y="3644070"/>
              <a:ext cx="209550" cy="209550"/>
            </a:xfrm>
            <a:prstGeom prst="ellipse">
              <a:avLst/>
            </a:prstGeom>
            <a:solidFill>
              <a:srgbClr val="FF66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1" name="圓角矩形 10"/>
          <p:cNvSpPr/>
          <p:nvPr/>
        </p:nvSpPr>
        <p:spPr>
          <a:xfrm>
            <a:off x="500034" y="3857628"/>
            <a:ext cx="2120900" cy="573087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工業規範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500034" y="4471996"/>
            <a:ext cx="2120900" cy="6350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新技術</a:t>
            </a:r>
            <a:r>
              <a:rPr lang="en-US" altLang="zh-TW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新市場新應用</a:t>
            </a:r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38EF3-BA93-4EDE-BFA1-A346B2672947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強化品牌價值</a:t>
            </a:r>
            <a:endParaRPr lang="zh-TW" altLang="en-US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="" xmlns:p14="http://schemas.microsoft.com/office/powerpoint/2010/main" val="1553297932"/>
              </p:ext>
            </p:extLst>
          </p:nvPr>
        </p:nvGraphicFramePr>
        <p:xfrm>
          <a:off x="1186375" y="1231476"/>
          <a:ext cx="7254240" cy="5221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Line 15"/>
          <p:cNvSpPr>
            <a:spLocks noChangeShapeType="1"/>
          </p:cNvSpPr>
          <p:nvPr/>
        </p:nvSpPr>
        <p:spPr bwMode="auto">
          <a:xfrm rot="-5400000">
            <a:off x="2048526" y="3334555"/>
            <a:ext cx="0" cy="312261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Oval 20"/>
          <p:cNvSpPr>
            <a:spLocks noChangeArrowheads="1"/>
          </p:cNvSpPr>
          <p:nvPr/>
        </p:nvSpPr>
        <p:spPr bwMode="auto">
          <a:xfrm>
            <a:off x="310279" y="4791086"/>
            <a:ext cx="209550" cy="209550"/>
          </a:xfrm>
          <a:prstGeom prst="ellipse">
            <a:avLst/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217488" y="2989115"/>
            <a:ext cx="3411537" cy="209550"/>
            <a:chOff x="217488" y="3352800"/>
            <a:chExt cx="3411537" cy="209550"/>
          </a:xfrm>
        </p:grpSpPr>
        <p:sp>
          <p:nvSpPr>
            <p:cNvPr id="9" name="Line 15"/>
            <p:cNvSpPr>
              <a:spLocks noChangeShapeType="1"/>
            </p:cNvSpPr>
            <p:nvPr/>
          </p:nvSpPr>
          <p:spPr bwMode="auto">
            <a:xfrm rot="-5400000">
              <a:off x="2003425" y="1843088"/>
              <a:ext cx="14288" cy="323691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" name="Oval 20"/>
            <p:cNvSpPr>
              <a:spLocks noChangeArrowheads="1"/>
            </p:cNvSpPr>
            <p:nvPr/>
          </p:nvSpPr>
          <p:spPr bwMode="auto">
            <a:xfrm>
              <a:off x="217488" y="3352800"/>
              <a:ext cx="209550" cy="209550"/>
            </a:xfrm>
            <a:prstGeom prst="ellipse">
              <a:avLst/>
            </a:prstGeom>
            <a:solidFill>
              <a:srgbClr val="FF66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1" name="Line 15"/>
          <p:cNvSpPr>
            <a:spLocks noChangeShapeType="1"/>
          </p:cNvSpPr>
          <p:nvPr/>
        </p:nvSpPr>
        <p:spPr bwMode="auto">
          <a:xfrm rot="-5400000">
            <a:off x="7751763" y="1700358"/>
            <a:ext cx="0" cy="24193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Oval 20"/>
          <p:cNvSpPr>
            <a:spLocks noChangeArrowheads="1"/>
          </p:cNvSpPr>
          <p:nvPr/>
        </p:nvSpPr>
        <p:spPr bwMode="auto">
          <a:xfrm>
            <a:off x="8934450" y="2810021"/>
            <a:ext cx="209550" cy="209550"/>
          </a:xfrm>
          <a:prstGeom prst="ellipse">
            <a:avLst/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42844" y="5127981"/>
            <a:ext cx="35719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77800">
              <a:buFont typeface="Arial" pitchFamily="34" charset="0"/>
              <a:buChar char="•"/>
              <a:defRPr/>
            </a:pPr>
            <a:r>
              <a:rPr lang="zh-TW" altLang="en-US" sz="2000" dirty="0" smtClean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rPr>
              <a:t>主攻智慧醫療電腦</a:t>
            </a:r>
            <a:endParaRPr lang="en-US" altLang="zh-TW" sz="2000" dirty="0" smtClean="0">
              <a:solidFill>
                <a:srgbClr val="006666"/>
              </a:solidFill>
              <a:latin typeface="微軟正黑體" pitchFamily="34" charset="-120"/>
              <a:ea typeface="微軟正黑體" pitchFamily="34" charset="-120"/>
            </a:endParaRPr>
          </a:p>
          <a:p>
            <a:pPr indent="-177800">
              <a:buFont typeface="Arial" pitchFamily="34" charset="0"/>
              <a:buChar char="•"/>
              <a:defRPr/>
            </a:pPr>
            <a:r>
              <a:rPr lang="zh-TW" altLang="en-US" sz="2000" dirty="0" smtClean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rPr>
              <a:t>其他垂直市場應用為輔</a:t>
            </a:r>
            <a:endParaRPr lang="en-US" altLang="zh-TW" sz="2000" dirty="0" smtClean="0">
              <a:solidFill>
                <a:srgbClr val="006666"/>
              </a:solidFill>
              <a:latin typeface="微軟正黑體" pitchFamily="34" charset="-120"/>
              <a:ea typeface="微軟正黑體" pitchFamily="34" charset="-120"/>
            </a:endParaRPr>
          </a:p>
          <a:p>
            <a:pPr indent="-177800">
              <a:buFont typeface="Arial" pitchFamily="34" charset="0"/>
              <a:buChar char="•"/>
              <a:defRPr/>
            </a:pPr>
            <a:r>
              <a:rPr lang="zh-TW" altLang="en-US" sz="2000" dirty="0" smtClean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rPr>
              <a:t>積極建立客戶群及應用案例</a:t>
            </a:r>
            <a:endParaRPr lang="zh-TW" altLang="en-US" sz="2000" dirty="0">
              <a:solidFill>
                <a:srgbClr val="00666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42844" y="1428736"/>
            <a:ext cx="2967038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altLang="zh-TW" sz="2000" dirty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 smtClean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rPr>
              <a:t>Google Search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zh-TW" sz="2000" dirty="0" smtClean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000" dirty="0" smtClean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rPr>
              <a:t>專業</a:t>
            </a:r>
            <a:r>
              <a:rPr lang="zh-TW" altLang="en-US" sz="2000" dirty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rPr>
              <a:t>媒體</a:t>
            </a:r>
            <a:endParaRPr lang="en-US" altLang="zh-TW" sz="2000" dirty="0">
              <a:solidFill>
                <a:srgbClr val="006666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TW" altLang="en-US" sz="2000" dirty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000" dirty="0" smtClean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rPr>
              <a:t>國際參展</a:t>
            </a:r>
            <a:endParaRPr lang="en-US" altLang="zh-TW" sz="2000" dirty="0" smtClean="0">
              <a:solidFill>
                <a:srgbClr val="006666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altLang="zh-TW" sz="2000" dirty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000" dirty="0" smtClean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rPr>
              <a:t>產品說明會</a:t>
            </a:r>
            <a:endParaRPr lang="en-US" altLang="zh-TW" sz="2000" dirty="0">
              <a:solidFill>
                <a:srgbClr val="006666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altLang="zh-TW" sz="2000" dirty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 smtClean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rPr>
              <a:t>co-marketing</a:t>
            </a:r>
            <a:endParaRPr lang="zh-TW" altLang="en-US" sz="2000" dirty="0">
              <a:solidFill>
                <a:srgbClr val="00666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128818" y="988225"/>
            <a:ext cx="3319462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altLang="zh-TW" sz="2000" dirty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rPr>
              <a:t> Arbor</a:t>
            </a:r>
            <a:r>
              <a:rPr lang="zh-TW" altLang="en-US" sz="2000" dirty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rPr>
              <a:t>銷售</a:t>
            </a:r>
            <a:r>
              <a:rPr lang="zh-TW" altLang="en-US" sz="2000" dirty="0" smtClean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rPr>
              <a:t>據點</a:t>
            </a:r>
            <a:endParaRPr lang="en-US" altLang="zh-TW" sz="2000" dirty="0" smtClean="0">
              <a:solidFill>
                <a:srgbClr val="006666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altLang="zh-TW" sz="2000" dirty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000" dirty="0" smtClean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rPr>
              <a:t>策略聯盟</a:t>
            </a:r>
            <a:endParaRPr lang="en-US" altLang="zh-TW" sz="2000" dirty="0" smtClean="0">
              <a:solidFill>
                <a:srgbClr val="006666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altLang="zh-TW" sz="2000" dirty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000" dirty="0" smtClean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rPr>
              <a:t>外貿協會</a:t>
            </a:r>
            <a:endParaRPr lang="en-US" altLang="zh-TW" sz="2000" dirty="0" smtClean="0">
              <a:solidFill>
                <a:srgbClr val="006666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altLang="zh-TW" sz="2000" dirty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 smtClean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rPr>
              <a:t>Intel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zh-TW" sz="2000" dirty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 smtClean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rPr>
              <a:t>Microsoft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zh-TW" sz="2000" dirty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 smtClean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rPr>
              <a:t>AMD </a:t>
            </a:r>
            <a:endParaRPr lang="zh-TW" altLang="en-US" sz="2000" dirty="0">
              <a:solidFill>
                <a:srgbClr val="00666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6" name="圖片 15" descr="logo.png"/>
          <p:cNvPicPr>
            <a:picLocks noChangeAspect="1"/>
          </p:cNvPicPr>
          <p:nvPr/>
        </p:nvPicPr>
        <p:blipFill>
          <a:blip r:embed="rId7" cstate="print"/>
          <a:srcRect l="3516" t="10001" b="9990"/>
          <a:stretch>
            <a:fillRect/>
          </a:stretch>
        </p:blipFill>
        <p:spPr>
          <a:xfrm>
            <a:off x="3897522" y="5572140"/>
            <a:ext cx="1960362" cy="571504"/>
          </a:xfrm>
          <a:prstGeom prst="rect">
            <a:avLst/>
          </a:prstGeom>
        </p:spPr>
      </p:pic>
      <p:sp>
        <p:nvSpPr>
          <p:cNvPr id="18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38EF3-BA93-4EDE-BFA1-A346B2672947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健全通路結構</a:t>
            </a:r>
            <a:endParaRPr lang="zh-TW" altLang="en-US" dirty="0"/>
          </a:p>
        </p:txBody>
      </p:sp>
      <p:grpSp>
        <p:nvGrpSpPr>
          <p:cNvPr id="4" name="群組 30"/>
          <p:cNvGrpSpPr>
            <a:grpSpLocks/>
          </p:cNvGrpSpPr>
          <p:nvPr/>
        </p:nvGrpSpPr>
        <p:grpSpPr bwMode="auto">
          <a:xfrm>
            <a:off x="0" y="1357298"/>
            <a:ext cx="9143999" cy="4911162"/>
            <a:chOff x="1047166" y="1637740"/>
            <a:chExt cx="7920152" cy="4911161"/>
          </a:xfr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grpSpPr>
        <p:pic>
          <p:nvPicPr>
            <p:cNvPr id="5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61967" y="1637740"/>
              <a:ext cx="3805351" cy="4911161"/>
            </a:xfrm>
            <a:prstGeom prst="rect">
              <a:avLst/>
            </a:prstGeom>
            <a:solidFill>
              <a:srgbClr val="008080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7166" y="1818750"/>
              <a:ext cx="3653641" cy="4581845"/>
            </a:xfrm>
            <a:prstGeom prst="rect">
              <a:avLst/>
            </a:prstGeom>
            <a:solidFill>
              <a:srgbClr val="008080"/>
            </a:solidFill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="" xmlns:p14="http://schemas.microsoft.com/office/powerpoint/2010/main" val="1063237119"/>
              </p:ext>
            </p:extLst>
          </p:nvPr>
        </p:nvGraphicFramePr>
        <p:xfrm>
          <a:off x="1735285" y="810489"/>
          <a:ext cx="6037119" cy="4203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4415074" y="5143835"/>
            <a:ext cx="399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0099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101</a:t>
            </a:r>
            <a:r>
              <a:rPr lang="zh-TW" altLang="en-US" b="1" dirty="0" smtClean="0">
                <a:solidFill>
                  <a:srgbClr val="000099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年</a:t>
            </a:r>
            <a:r>
              <a:rPr lang="en-US" altLang="zh-TW" b="1" dirty="0" smtClean="0">
                <a:solidFill>
                  <a:srgbClr val="000099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-</a:t>
            </a:r>
            <a:r>
              <a:rPr lang="zh-TW" altLang="en-US" b="1" dirty="0" smtClean="0">
                <a:solidFill>
                  <a:srgbClr val="000099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 新加坡</a:t>
            </a:r>
            <a:endParaRPr lang="zh-TW" altLang="en-US" b="1" dirty="0">
              <a:solidFill>
                <a:srgbClr val="000099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421435" y="5533901"/>
            <a:ext cx="399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0099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100</a:t>
            </a:r>
            <a:r>
              <a:rPr lang="zh-TW" altLang="en-US" b="1" dirty="0" smtClean="0">
                <a:solidFill>
                  <a:srgbClr val="000099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年</a:t>
            </a:r>
            <a:r>
              <a:rPr lang="en-US" altLang="zh-TW" b="1" dirty="0" smtClean="0">
                <a:solidFill>
                  <a:srgbClr val="000099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-</a:t>
            </a:r>
            <a:r>
              <a:rPr lang="zh-TW" altLang="en-US" b="1" dirty="0" smtClean="0">
                <a:solidFill>
                  <a:srgbClr val="000099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 韓國</a:t>
            </a:r>
            <a:endParaRPr lang="zh-TW" altLang="en-US" b="1" dirty="0">
              <a:solidFill>
                <a:srgbClr val="000099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415074" y="5949280"/>
            <a:ext cx="4837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0099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100</a:t>
            </a:r>
            <a:r>
              <a:rPr lang="zh-TW" altLang="en-US" b="1" dirty="0" smtClean="0">
                <a:solidFill>
                  <a:srgbClr val="000099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年以前</a:t>
            </a:r>
            <a:r>
              <a:rPr lang="en-US" altLang="zh-TW" b="1" dirty="0" smtClean="0">
                <a:solidFill>
                  <a:srgbClr val="000099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-</a:t>
            </a:r>
            <a:r>
              <a:rPr lang="zh-TW" altLang="en-US" b="1" dirty="0" smtClean="0">
                <a:solidFill>
                  <a:srgbClr val="000099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 法國</a:t>
            </a:r>
            <a:r>
              <a:rPr lang="en-US" altLang="zh-TW" b="1" dirty="0" smtClean="0">
                <a:solidFill>
                  <a:srgbClr val="000099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/</a:t>
            </a:r>
            <a:r>
              <a:rPr lang="zh-TW" altLang="en-US" b="1" dirty="0" smtClean="0">
                <a:solidFill>
                  <a:srgbClr val="000099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中國</a:t>
            </a:r>
            <a:r>
              <a:rPr lang="en-US" altLang="zh-TW" b="1" dirty="0" smtClean="0">
                <a:solidFill>
                  <a:srgbClr val="000099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/</a:t>
            </a:r>
            <a:r>
              <a:rPr lang="zh-TW" altLang="en-US" b="1" dirty="0" smtClean="0">
                <a:solidFill>
                  <a:srgbClr val="000099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澳洲</a:t>
            </a:r>
            <a:r>
              <a:rPr lang="en-US" altLang="zh-TW" b="1" dirty="0" smtClean="0">
                <a:solidFill>
                  <a:srgbClr val="000099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/</a:t>
            </a:r>
            <a:r>
              <a:rPr lang="zh-TW" altLang="en-US" b="1" dirty="0" smtClean="0">
                <a:solidFill>
                  <a:srgbClr val="000099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美國</a:t>
            </a:r>
            <a:endParaRPr lang="zh-TW" altLang="en-US" b="1" dirty="0">
              <a:solidFill>
                <a:srgbClr val="000099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7" name="圓角矩形 16"/>
          <p:cNvSpPr/>
          <p:nvPr/>
        </p:nvSpPr>
        <p:spPr>
          <a:xfrm rot="19295980">
            <a:off x="3265028" y="3912016"/>
            <a:ext cx="1104135" cy="99097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8" name="群組 30"/>
          <p:cNvGrpSpPr/>
          <p:nvPr/>
        </p:nvGrpSpPr>
        <p:grpSpPr>
          <a:xfrm>
            <a:off x="2379520" y="3583779"/>
            <a:ext cx="1378566" cy="1286290"/>
            <a:chOff x="663415" y="2905529"/>
            <a:chExt cx="1383780" cy="1286290"/>
          </a:xfrm>
          <a:solidFill>
            <a:schemeClr val="accent5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9" name="流程圖: 接點 18"/>
            <p:cNvSpPr/>
            <p:nvPr/>
          </p:nvSpPr>
          <p:spPr>
            <a:xfrm>
              <a:off x="663415" y="2905529"/>
              <a:ext cx="1383780" cy="1286290"/>
            </a:xfrm>
            <a:prstGeom prst="flowChartConnector">
              <a:avLst/>
            </a:prstGeom>
            <a:grpFill/>
            <a:effectLst>
              <a:outerShdw blurRad="50800" dist="88900" dir="19800000" algn="bl" rotWithShape="0">
                <a:prstClr val="black">
                  <a:alpha val="40000"/>
                </a:prstClr>
              </a:outerShdw>
            </a:effectLst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20" name="流程圖: 接點 4"/>
            <p:cNvSpPr/>
            <p:nvPr/>
          </p:nvSpPr>
          <p:spPr>
            <a:xfrm>
              <a:off x="866065" y="3093902"/>
              <a:ext cx="978480" cy="909544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kern="1200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客服</a:t>
              </a:r>
              <a:endParaRPr lang="zh-TW" altLang="en-US" sz="2800" kern="1200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21" name="圓角矩形 20"/>
          <p:cNvSpPr/>
          <p:nvPr/>
        </p:nvSpPr>
        <p:spPr>
          <a:xfrm rot="15010710">
            <a:off x="3966291" y="2269789"/>
            <a:ext cx="1104135" cy="99097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" name="圓角矩形 21"/>
          <p:cNvSpPr/>
          <p:nvPr/>
        </p:nvSpPr>
        <p:spPr>
          <a:xfrm rot="1273438">
            <a:off x="5348485" y="3605968"/>
            <a:ext cx="1063721" cy="105159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3" name="群組 49"/>
          <p:cNvGrpSpPr/>
          <p:nvPr/>
        </p:nvGrpSpPr>
        <p:grpSpPr>
          <a:xfrm>
            <a:off x="3975615" y="2660071"/>
            <a:ext cx="1645866" cy="1589950"/>
            <a:chOff x="663415" y="2905529"/>
            <a:chExt cx="1383780" cy="1286290"/>
          </a:xfrm>
          <a:scene3d>
            <a:camera prst="orthographicFront"/>
            <a:lightRig rig="flat" dir="t"/>
          </a:scene3d>
        </p:grpSpPr>
        <p:sp>
          <p:nvSpPr>
            <p:cNvPr id="24" name="流程圖: 接點 23"/>
            <p:cNvSpPr/>
            <p:nvPr/>
          </p:nvSpPr>
          <p:spPr>
            <a:xfrm>
              <a:off x="663415" y="2905529"/>
              <a:ext cx="1383780" cy="1286290"/>
            </a:xfrm>
            <a:prstGeom prst="flowChartConnector">
              <a:avLst/>
            </a:prstGeom>
            <a:solidFill>
              <a:srgbClr val="008080"/>
            </a:solidFill>
            <a:effectLst>
              <a:outerShdw blurRad="50800" dist="88900" dir="19800000" algn="bl" rotWithShape="0">
                <a:prstClr val="black">
                  <a:alpha val="40000"/>
                </a:prstClr>
              </a:outerShdw>
            </a:effectLst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25" name="流程圖: 接點 4"/>
            <p:cNvSpPr/>
            <p:nvPr/>
          </p:nvSpPr>
          <p:spPr>
            <a:xfrm>
              <a:off x="866065" y="3093902"/>
              <a:ext cx="978480" cy="9095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kern="1200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銷售網絡</a:t>
              </a:r>
              <a:endParaRPr lang="zh-TW" altLang="en-US" sz="2800" kern="1200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26" name="群組 41"/>
          <p:cNvGrpSpPr/>
          <p:nvPr/>
        </p:nvGrpSpPr>
        <p:grpSpPr>
          <a:xfrm>
            <a:off x="6040008" y="3116184"/>
            <a:ext cx="1383780" cy="1286290"/>
            <a:chOff x="663415" y="2905529"/>
            <a:chExt cx="1383780" cy="1286290"/>
          </a:xfrm>
          <a:solidFill>
            <a:srgbClr val="006600"/>
          </a:solidFill>
          <a:scene3d>
            <a:camera prst="orthographicFront"/>
            <a:lightRig rig="flat" dir="t"/>
          </a:scene3d>
        </p:grpSpPr>
        <p:sp>
          <p:nvSpPr>
            <p:cNvPr id="27" name="流程圖: 接點 26"/>
            <p:cNvSpPr/>
            <p:nvPr/>
          </p:nvSpPr>
          <p:spPr>
            <a:xfrm>
              <a:off x="663415" y="2905529"/>
              <a:ext cx="1383780" cy="1286290"/>
            </a:xfrm>
            <a:prstGeom prst="flowChartConnector">
              <a:avLst/>
            </a:prstGeom>
            <a:grpFill/>
            <a:effectLst>
              <a:outerShdw blurRad="50800" dist="88900" dir="19800000" algn="bl" rotWithShape="0">
                <a:prstClr val="black">
                  <a:alpha val="40000"/>
                </a:prstClr>
              </a:outerShdw>
            </a:effectLst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28" name="流程圖: 接點 4"/>
            <p:cNvSpPr/>
            <p:nvPr/>
          </p:nvSpPr>
          <p:spPr>
            <a:xfrm>
              <a:off x="866065" y="3093902"/>
              <a:ext cx="978480" cy="909544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dirty="0" smtClean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行銷</a:t>
              </a:r>
              <a:endParaRPr lang="zh-TW" altLang="en-US" sz="2800" kern="1200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pic>
        <p:nvPicPr>
          <p:cNvPr id="29" name="Oval 22"/>
          <p:cNvPicPr>
            <a:picLocks noChangeArrowheads="1"/>
          </p:cNvPicPr>
          <p:nvPr/>
        </p:nvPicPr>
        <p:blipFill>
          <a:blip r:embed="rId9" cstate="print">
            <a:lum bright="-2000" contrast="-2000"/>
          </a:blip>
          <a:srcRect/>
          <a:stretch>
            <a:fillRect/>
          </a:stretch>
        </p:blipFill>
        <p:spPr bwMode="auto">
          <a:xfrm>
            <a:off x="3587083" y="992346"/>
            <a:ext cx="1427367" cy="1396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流程圖: 接點 4"/>
          <p:cNvSpPr/>
          <p:nvPr/>
        </p:nvSpPr>
        <p:spPr>
          <a:xfrm>
            <a:off x="3825185" y="1210854"/>
            <a:ext cx="974793" cy="909544"/>
          </a:xfrm>
          <a:prstGeom prst="rect">
            <a:avLst/>
          </a:prstGeom>
          <a:noFill/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1120" tIns="71120" rIns="71120" bIns="7112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kern="1200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產品企劃</a:t>
            </a:r>
            <a:endParaRPr lang="zh-TW" altLang="en-US" sz="2800" kern="1200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投影片編號版面配置區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38EF3-BA93-4EDE-BFA1-A346B2672947}" type="slidenum">
              <a:rPr lang="zh-TW" altLang="en-US" smtClean="0"/>
              <a:pPr/>
              <a:t>32</a:t>
            </a:fld>
            <a:endParaRPr lang="zh-TW" altLang="en-US"/>
          </a:p>
        </p:txBody>
      </p:sp>
      <p:sp>
        <p:nvSpPr>
          <p:cNvPr id="35" name="文字方塊 34"/>
          <p:cNvSpPr txBox="1"/>
          <p:nvPr/>
        </p:nvSpPr>
        <p:spPr>
          <a:xfrm>
            <a:off x="4415074" y="4725144"/>
            <a:ext cx="399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0099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102</a:t>
            </a:r>
            <a:r>
              <a:rPr lang="zh-TW" altLang="en-US" b="1" dirty="0" smtClean="0">
                <a:solidFill>
                  <a:srgbClr val="000099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年</a:t>
            </a:r>
            <a:r>
              <a:rPr lang="en-US" altLang="zh-TW" b="1" dirty="0" smtClean="0">
                <a:solidFill>
                  <a:srgbClr val="000099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-</a:t>
            </a:r>
            <a:r>
              <a:rPr lang="zh-TW" altLang="en-US" b="1" dirty="0" smtClean="0">
                <a:solidFill>
                  <a:srgbClr val="000099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 馬來西亞</a:t>
            </a:r>
            <a:endParaRPr lang="zh-TW" altLang="en-US" b="1" dirty="0">
              <a:solidFill>
                <a:srgbClr val="000099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grpSp>
        <p:nvGrpSpPr>
          <p:cNvPr id="41" name="群組 40"/>
          <p:cNvGrpSpPr/>
          <p:nvPr/>
        </p:nvGrpSpPr>
        <p:grpSpPr>
          <a:xfrm>
            <a:off x="4211960" y="6171778"/>
            <a:ext cx="4320480" cy="209550"/>
            <a:chOff x="1835696" y="7245424"/>
            <a:chExt cx="4320480" cy="209550"/>
          </a:xfrm>
        </p:grpSpPr>
        <p:sp>
          <p:nvSpPr>
            <p:cNvPr id="34" name="Oval 20"/>
            <p:cNvSpPr>
              <a:spLocks noChangeArrowheads="1"/>
            </p:cNvSpPr>
            <p:nvPr/>
          </p:nvSpPr>
          <p:spPr bwMode="auto">
            <a:xfrm>
              <a:off x="1835696" y="7245424"/>
              <a:ext cx="209550" cy="209550"/>
            </a:xfrm>
            <a:prstGeom prst="ellipse">
              <a:avLst/>
            </a:prstGeom>
            <a:solidFill>
              <a:srgbClr val="FF66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cxnSp>
          <p:nvCxnSpPr>
            <p:cNvPr id="40" name="直線接點 39"/>
            <p:cNvCxnSpPr/>
            <p:nvPr/>
          </p:nvCxnSpPr>
          <p:spPr>
            <a:xfrm>
              <a:off x="1979712" y="7350199"/>
              <a:ext cx="4176464" cy="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群組 41"/>
          <p:cNvGrpSpPr/>
          <p:nvPr/>
        </p:nvGrpSpPr>
        <p:grpSpPr>
          <a:xfrm>
            <a:off x="4211960" y="5763732"/>
            <a:ext cx="4320480" cy="209550"/>
            <a:chOff x="1835696" y="7245424"/>
            <a:chExt cx="4320480" cy="209550"/>
          </a:xfrm>
        </p:grpSpPr>
        <p:sp>
          <p:nvSpPr>
            <p:cNvPr id="43" name="Oval 20"/>
            <p:cNvSpPr>
              <a:spLocks noChangeArrowheads="1"/>
            </p:cNvSpPr>
            <p:nvPr/>
          </p:nvSpPr>
          <p:spPr bwMode="auto">
            <a:xfrm>
              <a:off x="1835696" y="7245424"/>
              <a:ext cx="209550" cy="209550"/>
            </a:xfrm>
            <a:prstGeom prst="ellipse">
              <a:avLst/>
            </a:prstGeom>
            <a:solidFill>
              <a:srgbClr val="FF66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cxnSp>
          <p:nvCxnSpPr>
            <p:cNvPr id="44" name="直線接點 43"/>
            <p:cNvCxnSpPr/>
            <p:nvPr/>
          </p:nvCxnSpPr>
          <p:spPr>
            <a:xfrm>
              <a:off x="1979712" y="7350199"/>
              <a:ext cx="4176464" cy="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群組 44"/>
          <p:cNvGrpSpPr/>
          <p:nvPr/>
        </p:nvGrpSpPr>
        <p:grpSpPr>
          <a:xfrm>
            <a:off x="4211960" y="5355687"/>
            <a:ext cx="4320480" cy="209550"/>
            <a:chOff x="1835696" y="7245424"/>
            <a:chExt cx="4320480" cy="209550"/>
          </a:xfrm>
        </p:grpSpPr>
        <p:sp>
          <p:nvSpPr>
            <p:cNvPr id="46" name="Oval 20"/>
            <p:cNvSpPr>
              <a:spLocks noChangeArrowheads="1"/>
            </p:cNvSpPr>
            <p:nvPr/>
          </p:nvSpPr>
          <p:spPr bwMode="auto">
            <a:xfrm>
              <a:off x="1835696" y="7245424"/>
              <a:ext cx="209550" cy="209550"/>
            </a:xfrm>
            <a:prstGeom prst="ellipse">
              <a:avLst/>
            </a:prstGeom>
            <a:solidFill>
              <a:srgbClr val="FF66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cxnSp>
          <p:nvCxnSpPr>
            <p:cNvPr id="47" name="直線接點 46"/>
            <p:cNvCxnSpPr/>
            <p:nvPr/>
          </p:nvCxnSpPr>
          <p:spPr>
            <a:xfrm>
              <a:off x="1979712" y="7350199"/>
              <a:ext cx="4176464" cy="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群組 47"/>
          <p:cNvGrpSpPr/>
          <p:nvPr/>
        </p:nvGrpSpPr>
        <p:grpSpPr>
          <a:xfrm>
            <a:off x="4211960" y="4947642"/>
            <a:ext cx="4320480" cy="209550"/>
            <a:chOff x="1835696" y="7245424"/>
            <a:chExt cx="4320480" cy="209550"/>
          </a:xfrm>
        </p:grpSpPr>
        <p:sp>
          <p:nvSpPr>
            <p:cNvPr id="49" name="Oval 20"/>
            <p:cNvSpPr>
              <a:spLocks noChangeArrowheads="1"/>
            </p:cNvSpPr>
            <p:nvPr/>
          </p:nvSpPr>
          <p:spPr bwMode="auto">
            <a:xfrm>
              <a:off x="1835696" y="7245424"/>
              <a:ext cx="209550" cy="209550"/>
            </a:xfrm>
            <a:prstGeom prst="ellipse">
              <a:avLst/>
            </a:prstGeom>
            <a:solidFill>
              <a:srgbClr val="FF66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cxnSp>
          <p:nvCxnSpPr>
            <p:cNvPr id="50" name="直線接點 49"/>
            <p:cNvCxnSpPr/>
            <p:nvPr/>
          </p:nvCxnSpPr>
          <p:spPr>
            <a:xfrm>
              <a:off x="1979712" y="7350199"/>
              <a:ext cx="4176464" cy="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深化競爭優勢</a:t>
            </a:r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5915940" y="4842177"/>
            <a:ext cx="2556164" cy="1101435"/>
          </a:xfrm>
          <a:prstGeom prst="roundRect">
            <a:avLst/>
          </a:prstGeom>
          <a:gradFill>
            <a:gsLst>
              <a:gs pos="0">
                <a:srgbClr val="DDEBCF"/>
              </a:gs>
              <a:gs pos="90000">
                <a:srgbClr val="92D050"/>
              </a:gs>
            </a:gsLst>
            <a:lin ang="5400000" scaled="0"/>
          </a:gradFill>
          <a:ln w="50800">
            <a:solidFill>
              <a:srgbClr val="006666"/>
            </a:solidFill>
          </a:ln>
          <a:effectLst>
            <a:outerShdw blurRad="40000" dist="139700" dir="192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77800" h="635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完備的產品服務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5950578" y="1520522"/>
            <a:ext cx="2556164" cy="1101435"/>
          </a:xfrm>
          <a:prstGeom prst="roundRect">
            <a:avLst/>
          </a:prstGeom>
          <a:gradFill>
            <a:gsLst>
              <a:gs pos="0">
                <a:srgbClr val="DDEBCF"/>
              </a:gs>
              <a:gs pos="90000">
                <a:srgbClr val="92D050"/>
              </a:gs>
            </a:gsLst>
            <a:lin ang="5400000" scaled="0"/>
          </a:gradFill>
          <a:ln w="50800">
            <a:solidFill>
              <a:srgbClr val="006666"/>
            </a:solidFill>
          </a:ln>
          <a:effectLst>
            <a:outerShdw blurRad="40000" dist="139700" dir="192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77800" h="635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必要的通路佈局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592287" y="4817934"/>
            <a:ext cx="2556164" cy="1101435"/>
          </a:xfrm>
          <a:prstGeom prst="roundRect">
            <a:avLst/>
          </a:prstGeom>
          <a:gradFill>
            <a:gsLst>
              <a:gs pos="0">
                <a:srgbClr val="DDEBCF"/>
              </a:gs>
              <a:gs pos="90000">
                <a:srgbClr val="92D050"/>
              </a:gs>
            </a:gsLst>
            <a:lin ang="5400000" scaled="0"/>
          </a:gradFill>
          <a:ln w="50800">
            <a:solidFill>
              <a:srgbClr val="006666"/>
            </a:solidFill>
          </a:ln>
          <a:effectLst>
            <a:outerShdw blurRad="40000" dist="139700" dir="192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77800" h="635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可靠的製造能力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544657" y="1485899"/>
            <a:ext cx="2556164" cy="1101435"/>
          </a:xfrm>
          <a:prstGeom prst="roundRect">
            <a:avLst/>
          </a:prstGeom>
          <a:gradFill>
            <a:gsLst>
              <a:gs pos="0">
                <a:srgbClr val="DDEBCF"/>
              </a:gs>
              <a:gs pos="90000">
                <a:srgbClr val="92D050"/>
              </a:gs>
            </a:gsLst>
            <a:lin ang="5400000" scaled="0"/>
          </a:gradFill>
          <a:ln w="50800">
            <a:solidFill>
              <a:srgbClr val="006666"/>
            </a:solidFill>
          </a:ln>
          <a:effectLst>
            <a:outerShdw blurRad="40000" dist="139700" dir="192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77800" h="635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優異的研發團隊</a:t>
            </a: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="" xmlns:p14="http://schemas.microsoft.com/office/powerpoint/2010/main" val="1572094621"/>
              </p:ext>
            </p:extLst>
          </p:nvPr>
        </p:nvGraphicFramePr>
        <p:xfrm>
          <a:off x="704851" y="1309253"/>
          <a:ext cx="7493577" cy="4759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38EF3-BA93-4EDE-BFA1-A346B2672947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2013</a:t>
            </a:r>
            <a:r>
              <a:rPr lang="zh-TW" altLang="en-US" dirty="0"/>
              <a:t>台灣精品獎表揚</a:t>
            </a:r>
            <a:r>
              <a:rPr lang="zh-TW" altLang="en-US" dirty="0" smtClean="0"/>
              <a:t>大會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38EF3-BA93-4EDE-BFA1-A346B2672947}" type="slidenum">
              <a:rPr lang="zh-TW" altLang="en-US" smtClean="0"/>
              <a:pPr/>
              <a:t>34</a:t>
            </a:fld>
            <a:endParaRPr lang="zh-TW" altLang="en-US"/>
          </a:p>
        </p:txBody>
      </p:sp>
      <p:pic>
        <p:nvPicPr>
          <p:cNvPr id="5" name="圖片 4" descr="taiwan excellence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556792"/>
            <a:ext cx="7092788" cy="472852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717930" y="1124744"/>
            <a:ext cx="5806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2013/4/2</a:t>
            </a:r>
            <a:r>
              <a:rPr lang="zh-TW" altLang="en-US" dirty="0" smtClean="0"/>
              <a:t>    第</a:t>
            </a:r>
            <a:r>
              <a:rPr lang="en-US" altLang="zh-TW" dirty="0" smtClean="0"/>
              <a:t>21</a:t>
            </a:r>
            <a:r>
              <a:rPr lang="zh-TW" altLang="en-US" dirty="0" smtClean="0"/>
              <a:t>屆台灣精品獎表揚大會     廠商代表合影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2013</a:t>
            </a:r>
            <a:r>
              <a:rPr lang="zh-TW" altLang="en-US" dirty="0" smtClean="0"/>
              <a:t>台灣精品獎表揚大會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38EF3-BA93-4EDE-BFA1-A346B2672947}" type="slidenum">
              <a:rPr lang="zh-TW" altLang="en-US" smtClean="0"/>
              <a:pPr/>
              <a:t>35</a:t>
            </a:fld>
            <a:endParaRPr lang="zh-TW" altLang="en-US"/>
          </a:p>
        </p:txBody>
      </p:sp>
      <p:pic>
        <p:nvPicPr>
          <p:cNvPr id="6" name="圖片 5" descr="DSC04192.JPG"/>
          <p:cNvPicPr>
            <a:picLocks noChangeAspect="1"/>
          </p:cNvPicPr>
          <p:nvPr/>
        </p:nvPicPr>
        <p:blipFill>
          <a:blip r:embed="rId2" cstate="print"/>
          <a:srcRect l="5901" t="12201" r="1963" b="15351"/>
          <a:stretch>
            <a:fillRect/>
          </a:stretch>
        </p:blipFill>
        <p:spPr>
          <a:xfrm>
            <a:off x="611560" y="1628800"/>
            <a:ext cx="7920880" cy="4671288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1547664" y="1124744"/>
            <a:ext cx="6854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2013/4/2</a:t>
            </a:r>
            <a:r>
              <a:rPr lang="zh-TW" altLang="en-US" dirty="0" smtClean="0"/>
              <a:t>    第</a:t>
            </a:r>
            <a:r>
              <a:rPr lang="en-US" altLang="zh-TW" dirty="0" smtClean="0"/>
              <a:t>21</a:t>
            </a:r>
            <a:r>
              <a:rPr lang="zh-TW" altLang="en-US" dirty="0" smtClean="0"/>
              <a:t>屆台灣精品獎表揚大會     李董事長與其他得獎廠商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文字方塊 7"/>
          <p:cNvSpPr txBox="1">
            <a:spLocks noChangeArrowheads="1"/>
          </p:cNvSpPr>
          <p:nvPr/>
        </p:nvSpPr>
        <p:spPr bwMode="auto">
          <a:xfrm>
            <a:off x="1331640" y="5013176"/>
            <a:ext cx="676875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6600" b="1" dirty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rPr>
              <a:t>謝謝</a:t>
            </a:r>
            <a:r>
              <a:rPr lang="zh-TW" altLang="en-US" sz="6600" b="1" dirty="0" smtClean="0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rPr>
              <a:t>指教！</a:t>
            </a:r>
            <a:endParaRPr lang="zh-TW" altLang="en-US" sz="6600" b="1" dirty="0">
              <a:solidFill>
                <a:srgbClr val="00666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39"/>
          <p:cNvSpPr>
            <a:spLocks noGrp="1"/>
          </p:cNvSpPr>
          <p:nvPr>
            <p:ph type="sldNum" sz="quarter" idx="11"/>
          </p:nvPr>
        </p:nvSpPr>
        <p:spPr>
          <a:xfrm>
            <a:off x="3779912" y="6492875"/>
            <a:ext cx="2133600" cy="365125"/>
          </a:xfrm>
        </p:spPr>
        <p:txBody>
          <a:bodyPr/>
          <a:lstStyle/>
          <a:p>
            <a:pPr>
              <a:defRPr/>
            </a:pPr>
            <a:fld id="{0141D414-D48F-4FCC-8396-2F4723F6DABF}" type="slidenum">
              <a:rPr lang="zh-TW" altLang="en-US" sz="1400"/>
              <a:pPr>
                <a:defRPr/>
              </a:pPr>
              <a:t>36</a:t>
            </a:fld>
            <a:endParaRPr lang="zh-TW" altLang="en-US" sz="1400" dirty="0"/>
          </a:p>
        </p:txBody>
      </p:sp>
      <p:pic>
        <p:nvPicPr>
          <p:cNvPr id="8" name="Picture 4" descr="MPC-1"/>
          <p:cNvPicPr>
            <a:picLocks noChangeAspect="1" noChangeArrowheads="1"/>
          </p:cNvPicPr>
          <p:nvPr/>
        </p:nvPicPr>
        <p:blipFill>
          <a:blip r:embed="rId2" cstate="print"/>
          <a:srcRect r="3643"/>
          <a:stretch>
            <a:fillRect/>
          </a:stretch>
        </p:blipFill>
        <p:spPr>
          <a:xfrm>
            <a:off x="7572396" y="1214422"/>
            <a:ext cx="1566720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4" descr="IMG_0311_nEO_IMG"/>
          <p:cNvPicPr>
            <a:picLocks noChangeAspect="1" noChangeArrowheads="1"/>
          </p:cNvPicPr>
          <p:nvPr/>
        </p:nvPicPr>
        <p:blipFill>
          <a:blip r:embed="rId3" cstate="print"/>
          <a:srcRect l="16323"/>
          <a:stretch>
            <a:fillRect/>
          </a:stretch>
        </p:blipFill>
        <p:spPr bwMode="auto">
          <a:xfrm>
            <a:off x="5920769" y="1214422"/>
            <a:ext cx="1613753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 l="71472"/>
          <a:stretch>
            <a:fillRect/>
          </a:stretch>
        </p:blipFill>
        <p:spPr bwMode="auto">
          <a:xfrm>
            <a:off x="4154194" y="1214422"/>
            <a:ext cx="1728700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 l="37998" r="29432"/>
          <a:stretch>
            <a:fillRect/>
          </a:stretch>
        </p:blipFill>
        <p:spPr bwMode="auto">
          <a:xfrm>
            <a:off x="2142699" y="1214422"/>
            <a:ext cx="1973620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2358" r="62907"/>
          <a:stretch>
            <a:fillRect/>
          </a:stretch>
        </p:blipFill>
        <p:spPr bwMode="auto">
          <a:xfrm>
            <a:off x="-32" y="1214422"/>
            <a:ext cx="2104856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文字方塊 12"/>
          <p:cNvSpPr txBox="1"/>
          <p:nvPr/>
        </p:nvSpPr>
        <p:spPr>
          <a:xfrm>
            <a:off x="4644008" y="3141429"/>
            <a:ext cx="4320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磐儀科技將展示醫療院所最新應用科技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2400"/>
              </a:lnSpc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南港展覽館一樓  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K0415a</a:t>
            </a:r>
          </a:p>
          <a:p>
            <a:pPr>
              <a:lnSpc>
                <a:spcPts val="2400"/>
              </a:lnSpc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歡迎蒞臨指導！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40162" t="19195" r="19676" b="68993"/>
          <a:stretch>
            <a:fillRect/>
          </a:stretch>
        </p:blipFill>
        <p:spPr bwMode="auto">
          <a:xfrm>
            <a:off x="179512" y="3140968"/>
            <a:ext cx="4320480" cy="1016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+logo.jpg"/>
          <p:cNvPicPr>
            <a:picLocks noChangeAspect="1"/>
          </p:cNvPicPr>
          <p:nvPr/>
        </p:nvPicPr>
        <p:blipFill>
          <a:blip r:embed="rId2" cstate="print"/>
          <a:srcRect r="25933"/>
          <a:stretch>
            <a:fillRect/>
          </a:stretch>
        </p:blipFill>
        <p:spPr>
          <a:xfrm>
            <a:off x="-1" y="1"/>
            <a:ext cx="9180511" cy="688538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707904" y="4653136"/>
            <a:ext cx="532757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zh-TW" altLang="en-US" sz="6600" i="1" dirty="0" smtClean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dobe 繁黑體 Std B" pitchFamily="34" charset="-120"/>
                <a:ea typeface="Adobe 繁黑體 Std B" pitchFamily="34" charset="-120"/>
              </a:rPr>
              <a:t>誠信務實</a:t>
            </a:r>
            <a:endParaRPr lang="en-US" altLang="zh-TW" sz="6600" i="1" dirty="0" smtClean="0">
              <a:ln w="190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pPr algn="r"/>
            <a:r>
              <a:rPr lang="zh-TW" altLang="en-US" sz="6600" i="1" dirty="0" smtClean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dobe 繁黑體 Std B" pitchFamily="34" charset="-120"/>
                <a:ea typeface="Adobe 繁黑體 Std B" pitchFamily="34" charset="-120"/>
              </a:rPr>
              <a:t>超越二十</a:t>
            </a:r>
            <a:endParaRPr lang="zh-TW" altLang="en-US" sz="6600" i="1" dirty="0">
              <a:ln w="190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740352" y="404664"/>
            <a:ext cx="19442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  <a:ea typeface="Kozuka Gothic Pr6N H" pitchFamily="34" charset="-128"/>
              </a:rPr>
              <a:t>3594</a:t>
            </a:r>
            <a:endParaRPr lang="zh-TW" altLang="en-US" sz="3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Std Black" pitchFamily="18" charset="0"/>
              <a:ea typeface="Kozuka Gothic Pr6N H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基本概況</a:t>
            </a:r>
            <a:endParaRPr lang="zh-TW" altLang="en-US" dirty="0"/>
          </a:p>
        </p:txBody>
      </p:sp>
      <p:sp>
        <p:nvSpPr>
          <p:cNvPr id="19" name="圓角矩形 18"/>
          <p:cNvSpPr/>
          <p:nvPr/>
        </p:nvSpPr>
        <p:spPr bwMode="auto">
          <a:xfrm>
            <a:off x="1043608" y="1628800"/>
            <a:ext cx="2736785" cy="51539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0"/>
          <a:lstStyle/>
          <a:p>
            <a:pPr>
              <a:defRPr/>
            </a:pPr>
            <a:r>
              <a:rPr lang="zh-TW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  <a:cs typeface="Arial Unicode MS" pitchFamily="34" charset="-120"/>
              </a:rPr>
              <a:t>成立時間</a:t>
            </a:r>
            <a:endParaRPr lang="en-US" altLang="zh-TW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  <a:cs typeface="Arial Unicode MS" pitchFamily="34" charset="-120"/>
            </a:endParaRPr>
          </a:p>
        </p:txBody>
      </p:sp>
      <p:sp>
        <p:nvSpPr>
          <p:cNvPr id="20" name="圓角矩形 19"/>
          <p:cNvSpPr/>
          <p:nvPr/>
        </p:nvSpPr>
        <p:spPr bwMode="auto">
          <a:xfrm>
            <a:off x="3780393" y="1628800"/>
            <a:ext cx="4321240" cy="51539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  <a:cs typeface="Arial Unicode MS" pitchFamily="34" charset="-120"/>
              </a:rPr>
              <a:t>1993/10/19</a:t>
            </a:r>
            <a:endParaRPr lang="en-US" altLang="zh-TW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  <a:cs typeface="Arial Unicode MS" pitchFamily="34" charset="-120"/>
            </a:endParaRPr>
          </a:p>
        </p:txBody>
      </p:sp>
      <p:sp>
        <p:nvSpPr>
          <p:cNvPr id="21" name="圓角矩形 20"/>
          <p:cNvSpPr/>
          <p:nvPr/>
        </p:nvSpPr>
        <p:spPr bwMode="auto">
          <a:xfrm>
            <a:off x="1043608" y="2144190"/>
            <a:ext cx="2736785" cy="515390"/>
          </a:xfrm>
          <a:prstGeom prst="roundRect">
            <a:avLst/>
          </a:prstGeom>
          <a:solidFill>
            <a:srgbClr val="FFC000"/>
          </a:solidFill>
          <a:ln>
            <a:solidFill>
              <a:srgbClr val="FFFF00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0"/>
          <a:lstStyle/>
          <a:p>
            <a:pPr>
              <a:defRPr/>
            </a:pPr>
            <a:r>
              <a:rPr lang="zh-TW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  <a:cs typeface="Arial Unicode MS" pitchFamily="34" charset="-120"/>
              </a:rPr>
              <a:t>實收資本額</a:t>
            </a:r>
            <a:endParaRPr lang="en-US" altLang="zh-TW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  <a:cs typeface="Arial Unicode MS" pitchFamily="34" charset="-120"/>
            </a:endParaRPr>
          </a:p>
        </p:txBody>
      </p:sp>
      <p:sp>
        <p:nvSpPr>
          <p:cNvPr id="22" name="圓角矩形 21"/>
          <p:cNvSpPr/>
          <p:nvPr/>
        </p:nvSpPr>
        <p:spPr bwMode="auto">
          <a:xfrm>
            <a:off x="3780393" y="2144190"/>
            <a:ext cx="4321240" cy="515390"/>
          </a:xfrm>
          <a:prstGeom prst="roundRect">
            <a:avLst/>
          </a:prstGeom>
          <a:solidFill>
            <a:srgbClr val="FFC000"/>
          </a:solidFill>
          <a:ln>
            <a:solidFill>
              <a:srgbClr val="FFFF00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0"/>
          <a:lstStyle/>
          <a:p>
            <a:pPr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新台幣</a:t>
            </a:r>
            <a:r>
              <a:rPr lang="en-US" altLang="zh-TW" b="1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403,940,190</a:t>
            </a:r>
            <a:r>
              <a:rPr lang="zh-TW" altLang="en-US" b="1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元</a:t>
            </a:r>
            <a:endParaRPr lang="en-US" altLang="zh-TW" b="1" dirty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  <a:cs typeface="Arial Unicode MS" pitchFamily="34" charset="-120"/>
            </a:endParaRPr>
          </a:p>
        </p:txBody>
      </p:sp>
      <p:sp>
        <p:nvSpPr>
          <p:cNvPr id="23" name="圓角矩形 22"/>
          <p:cNvSpPr/>
          <p:nvPr/>
        </p:nvSpPr>
        <p:spPr bwMode="auto">
          <a:xfrm>
            <a:off x="1043608" y="2659581"/>
            <a:ext cx="2736785" cy="51539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0"/>
          <a:lstStyle/>
          <a:p>
            <a:pPr>
              <a:defRPr/>
            </a:pPr>
            <a:r>
              <a:rPr lang="zh-TW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  <a:cs typeface="Arial Unicode MS" pitchFamily="34" charset="-120"/>
              </a:rPr>
              <a:t>董事長</a:t>
            </a:r>
            <a:endParaRPr lang="en-US" altLang="zh-TW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  <a:cs typeface="Arial Unicode MS" pitchFamily="34" charset="-120"/>
            </a:endParaRPr>
          </a:p>
        </p:txBody>
      </p:sp>
      <p:sp>
        <p:nvSpPr>
          <p:cNvPr id="24" name="圓角矩形 23"/>
          <p:cNvSpPr/>
          <p:nvPr/>
        </p:nvSpPr>
        <p:spPr bwMode="auto">
          <a:xfrm>
            <a:off x="3780393" y="2659581"/>
            <a:ext cx="4321240" cy="51539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0"/>
          <a:lstStyle/>
          <a:p>
            <a:pPr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  <a:cs typeface="Arial Unicode MS" pitchFamily="34" charset="-120"/>
              </a:rPr>
              <a:t>李明</a:t>
            </a:r>
            <a:endParaRPr lang="en-US" altLang="zh-TW" b="1" dirty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  <a:cs typeface="Arial Unicode MS" pitchFamily="34" charset="-120"/>
            </a:endParaRPr>
          </a:p>
        </p:txBody>
      </p:sp>
      <p:sp>
        <p:nvSpPr>
          <p:cNvPr id="25" name="圓角矩形 24"/>
          <p:cNvSpPr/>
          <p:nvPr/>
        </p:nvSpPr>
        <p:spPr bwMode="auto">
          <a:xfrm>
            <a:off x="1043608" y="3174971"/>
            <a:ext cx="2736785" cy="515390"/>
          </a:xfrm>
          <a:prstGeom prst="roundRect">
            <a:avLst/>
          </a:prstGeom>
          <a:solidFill>
            <a:srgbClr val="FFC000"/>
          </a:solidFill>
          <a:ln>
            <a:solidFill>
              <a:srgbClr val="FFFF00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0"/>
          <a:lstStyle/>
          <a:p>
            <a:pPr>
              <a:defRPr/>
            </a:pPr>
            <a:r>
              <a:rPr lang="zh-TW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  <a:cs typeface="Arial Unicode MS" pitchFamily="34" charset="-120"/>
              </a:rPr>
              <a:t>總經理</a:t>
            </a:r>
            <a:endParaRPr lang="en-US" altLang="zh-TW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  <a:cs typeface="Arial Unicode MS" pitchFamily="34" charset="-120"/>
            </a:endParaRPr>
          </a:p>
        </p:txBody>
      </p:sp>
      <p:sp>
        <p:nvSpPr>
          <p:cNvPr id="26" name="圓角矩形 25"/>
          <p:cNvSpPr/>
          <p:nvPr/>
        </p:nvSpPr>
        <p:spPr bwMode="auto">
          <a:xfrm>
            <a:off x="3780393" y="3174971"/>
            <a:ext cx="4321240" cy="515390"/>
          </a:xfrm>
          <a:prstGeom prst="roundRect">
            <a:avLst/>
          </a:prstGeom>
          <a:solidFill>
            <a:srgbClr val="FFC000"/>
          </a:solidFill>
          <a:ln>
            <a:solidFill>
              <a:srgbClr val="FFFF00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0"/>
          <a:lstStyle/>
          <a:p>
            <a:pPr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  <a:cs typeface="Arial Unicode MS" pitchFamily="34" charset="-120"/>
              </a:rPr>
              <a:t>連啟瑞</a:t>
            </a:r>
            <a:endParaRPr lang="en-US" altLang="zh-TW" b="1" dirty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  <a:cs typeface="Arial Unicode MS" pitchFamily="34" charset="-120"/>
            </a:endParaRPr>
          </a:p>
        </p:txBody>
      </p:sp>
      <p:sp>
        <p:nvSpPr>
          <p:cNvPr id="27" name="圓角矩形 26"/>
          <p:cNvSpPr/>
          <p:nvPr/>
        </p:nvSpPr>
        <p:spPr bwMode="auto">
          <a:xfrm>
            <a:off x="1043608" y="3690362"/>
            <a:ext cx="2736785" cy="51539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0"/>
          <a:lstStyle/>
          <a:p>
            <a:pPr>
              <a:defRPr/>
            </a:pPr>
            <a:r>
              <a:rPr lang="zh-TW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  <a:cs typeface="Arial Unicode MS" pitchFamily="34" charset="-120"/>
              </a:rPr>
              <a:t>員工人數</a:t>
            </a:r>
            <a:endParaRPr lang="en-US" altLang="zh-TW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  <a:cs typeface="Arial Unicode MS" pitchFamily="34" charset="-120"/>
            </a:endParaRPr>
          </a:p>
        </p:txBody>
      </p:sp>
      <p:sp>
        <p:nvSpPr>
          <p:cNvPr id="28" name="圓角矩形 27"/>
          <p:cNvSpPr/>
          <p:nvPr/>
        </p:nvSpPr>
        <p:spPr bwMode="auto">
          <a:xfrm>
            <a:off x="3780393" y="3690362"/>
            <a:ext cx="4321240" cy="51539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0"/>
          <a:lstStyle/>
          <a:p>
            <a:pPr>
              <a:defRPr/>
            </a:pPr>
            <a:r>
              <a:rPr lang="en-US" altLang="zh-TW" b="1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  <a:cs typeface="Arial Unicode MS" pitchFamily="34" charset="-120"/>
              </a:rPr>
              <a:t>426</a:t>
            </a:r>
            <a:r>
              <a:rPr lang="zh-TW" altLang="en-US" b="1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  <a:cs typeface="Arial Unicode MS" pitchFamily="34" charset="-120"/>
              </a:rPr>
              <a:t>人</a:t>
            </a:r>
            <a:r>
              <a:rPr lang="en-US" altLang="zh-TW" b="1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  <a:cs typeface="Arial Unicode MS" pitchFamily="34" charset="-120"/>
              </a:rPr>
              <a:t> (</a:t>
            </a:r>
            <a:r>
              <a:rPr lang="zh-TW" altLang="en-US" b="1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  <a:cs typeface="Arial Unicode MS" pitchFamily="34" charset="-120"/>
              </a:rPr>
              <a:t>台灣總公司</a:t>
            </a:r>
            <a:r>
              <a:rPr lang="en-US" altLang="zh-TW" b="1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  <a:cs typeface="Arial Unicode MS" pitchFamily="34" charset="-120"/>
              </a:rPr>
              <a:t>211</a:t>
            </a:r>
            <a:r>
              <a:rPr lang="zh-TW" altLang="en-US" b="1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  <a:cs typeface="Arial Unicode MS" pitchFamily="34" charset="-120"/>
              </a:rPr>
              <a:t> 人</a:t>
            </a:r>
            <a:r>
              <a:rPr lang="en-US" altLang="zh-TW" b="1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  <a:cs typeface="Arial Unicode MS" pitchFamily="34" charset="-120"/>
              </a:rPr>
              <a:t>)</a:t>
            </a:r>
            <a:endParaRPr lang="en-US" altLang="zh-TW" b="1" dirty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  <a:cs typeface="Arial Unicode MS" pitchFamily="34" charset="-120"/>
            </a:endParaRPr>
          </a:p>
        </p:txBody>
      </p:sp>
      <p:sp>
        <p:nvSpPr>
          <p:cNvPr id="31" name="圓角矩形 30"/>
          <p:cNvSpPr/>
          <p:nvPr/>
        </p:nvSpPr>
        <p:spPr bwMode="auto">
          <a:xfrm>
            <a:off x="1043608" y="4205752"/>
            <a:ext cx="2736785" cy="515390"/>
          </a:xfrm>
          <a:prstGeom prst="roundRect">
            <a:avLst/>
          </a:prstGeom>
          <a:solidFill>
            <a:srgbClr val="FFC000"/>
          </a:solidFill>
          <a:ln>
            <a:solidFill>
              <a:srgbClr val="FFFF00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0"/>
          <a:lstStyle/>
          <a:p>
            <a:pPr>
              <a:defRPr/>
            </a:pPr>
            <a:r>
              <a:rPr lang="zh-TW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  <a:cs typeface="Arial Unicode MS" pitchFamily="34" charset="-120"/>
              </a:rPr>
              <a:t>營業地址</a:t>
            </a:r>
            <a:endParaRPr lang="en-US" altLang="zh-TW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  <a:cs typeface="Arial Unicode MS" pitchFamily="34" charset="-120"/>
            </a:endParaRPr>
          </a:p>
        </p:txBody>
      </p:sp>
      <p:sp>
        <p:nvSpPr>
          <p:cNvPr id="32" name="圓角矩形 31"/>
          <p:cNvSpPr/>
          <p:nvPr/>
        </p:nvSpPr>
        <p:spPr bwMode="auto">
          <a:xfrm>
            <a:off x="3780393" y="4205752"/>
            <a:ext cx="4321240" cy="515390"/>
          </a:xfrm>
          <a:prstGeom prst="roundRect">
            <a:avLst/>
          </a:prstGeom>
          <a:solidFill>
            <a:srgbClr val="FFC000"/>
          </a:solidFill>
          <a:ln>
            <a:solidFill>
              <a:srgbClr val="FFFF00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0"/>
          <a:lstStyle/>
          <a:p>
            <a:pPr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新北市中和區中正路</a:t>
            </a:r>
            <a:r>
              <a:rPr lang="en-US" altLang="zh-TW" b="1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700</a:t>
            </a:r>
            <a:r>
              <a:rPr lang="zh-TW" altLang="en-US" b="1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號</a:t>
            </a:r>
            <a:r>
              <a:rPr lang="en-US" altLang="zh-TW" b="1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10</a:t>
            </a:r>
            <a:r>
              <a:rPr lang="zh-TW" altLang="en-US" b="1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樓</a:t>
            </a:r>
            <a:endParaRPr lang="en-US" altLang="zh-TW" b="1" dirty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  <a:cs typeface="Arial Unicode MS" pitchFamily="34" charset="-120"/>
            </a:endParaRPr>
          </a:p>
        </p:txBody>
      </p:sp>
      <p:sp>
        <p:nvSpPr>
          <p:cNvPr id="33" name="圓角矩形 32"/>
          <p:cNvSpPr/>
          <p:nvPr/>
        </p:nvSpPr>
        <p:spPr bwMode="auto">
          <a:xfrm>
            <a:off x="1043608" y="4721142"/>
            <a:ext cx="2736785" cy="1084122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0"/>
          <a:lstStyle/>
          <a:p>
            <a:pPr>
              <a:defRPr/>
            </a:pPr>
            <a:r>
              <a:rPr lang="zh-TW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  <a:cs typeface="Arial Unicode MS" pitchFamily="34" charset="-120"/>
              </a:rPr>
              <a:t>製造中心</a:t>
            </a:r>
            <a:endParaRPr lang="en-US" altLang="zh-TW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  <a:cs typeface="Arial Unicode MS" pitchFamily="34" charset="-120"/>
            </a:endParaRPr>
          </a:p>
        </p:txBody>
      </p:sp>
      <p:sp>
        <p:nvSpPr>
          <p:cNvPr id="34" name="圓角矩形 33"/>
          <p:cNvSpPr/>
          <p:nvPr/>
        </p:nvSpPr>
        <p:spPr bwMode="auto">
          <a:xfrm>
            <a:off x="3780393" y="4721142"/>
            <a:ext cx="4321240" cy="1084122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0"/>
          <a:lstStyle/>
          <a:p>
            <a:pPr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  <a:cs typeface="Arial Unicode MS" pitchFamily="34" charset="-120"/>
              </a:rPr>
              <a:t>台灣：新北市中和區莒光路</a:t>
            </a:r>
            <a:endParaRPr lang="en-US" altLang="zh-TW" b="1" dirty="0" smtClean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  <a:cs typeface="Arial Unicode MS" pitchFamily="34" charset="-120"/>
            </a:endParaRPr>
          </a:p>
          <a:p>
            <a:pPr marL="693738" indent="-693738"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  <a:cs typeface="Arial Unicode MS" pitchFamily="34" charset="-120"/>
              </a:rPr>
              <a:t>深圳：</a:t>
            </a:r>
            <a:r>
              <a:rPr lang="zh-CN" altLang="zh-TW" b="1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深圳市</a:t>
            </a:r>
            <a:r>
              <a:rPr lang="zh-TW" altLang="en-US" b="1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寶安區松崗</a:t>
            </a:r>
            <a:r>
              <a:rPr lang="zh-CN" altLang="zh-TW" b="1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街道塘下涌村同富路</a:t>
            </a:r>
            <a:r>
              <a:rPr lang="en-US" altLang="zh-TW" b="1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10</a:t>
            </a:r>
            <a:r>
              <a:rPr lang="zh-CN" altLang="zh-TW" b="1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号</a:t>
            </a:r>
            <a:r>
              <a:rPr lang="en-US" altLang="zh-CN" b="1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C</a:t>
            </a:r>
            <a:r>
              <a:rPr lang="zh-TW" altLang="en-US" b="1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棟</a:t>
            </a:r>
            <a:r>
              <a:rPr lang="en-US" altLang="zh-TW" b="1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5</a:t>
            </a:r>
            <a:r>
              <a:rPr lang="zh-TW" altLang="en-US" b="1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樓</a:t>
            </a:r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38EF3-BA93-4EDE-BFA1-A346B2672947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167993" y="1052736"/>
            <a:ext cx="6636157" cy="5292538"/>
            <a:chOff x="666020" y="796412"/>
            <a:chExt cx="7138131" cy="5692878"/>
          </a:xfrm>
        </p:grpSpPr>
        <p:sp>
          <p:nvSpPr>
            <p:cNvPr id="4" name="等腰三角形 3"/>
            <p:cNvSpPr/>
            <p:nvPr/>
          </p:nvSpPr>
          <p:spPr bwMode="auto">
            <a:xfrm>
              <a:off x="666020" y="796412"/>
              <a:ext cx="7138131" cy="2197511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/>
            <a:lstStyle/>
            <a:p>
              <a:pPr algn="ctr">
                <a:lnSpc>
                  <a:spcPts val="1600"/>
                </a:lnSpc>
                <a:defRPr/>
              </a:pPr>
              <a:endParaRPr lang="zh-TW" altLang="en-US" sz="1200" dirty="0"/>
            </a:p>
          </p:txBody>
        </p:sp>
        <p:sp>
          <p:nvSpPr>
            <p:cNvPr id="5" name="矩形 4"/>
            <p:cNvSpPr/>
            <p:nvPr/>
          </p:nvSpPr>
          <p:spPr bwMode="auto">
            <a:xfrm>
              <a:off x="1047135" y="5389207"/>
              <a:ext cx="3131788" cy="1100083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管理原則</a:t>
              </a:r>
            </a:p>
            <a:p>
              <a:pPr algn="ctr">
                <a:defRPr/>
              </a:pPr>
              <a:r>
                <a:rPr lang="zh-TW" altLang="en-US" sz="1800" dirty="0">
                  <a:latin typeface="微軟正黑體" pitchFamily="34" charset="-120"/>
                  <a:ea typeface="微軟正黑體" pitchFamily="34" charset="-120"/>
                </a:rPr>
                <a:t>尊重信任、學習成長</a:t>
              </a:r>
            </a:p>
            <a:p>
              <a:pPr algn="ctr">
                <a:defRPr/>
              </a:pPr>
              <a:r>
                <a:rPr lang="zh-TW" altLang="en-US" sz="1800" dirty="0">
                  <a:latin typeface="微軟正黑體" pitchFamily="34" charset="-120"/>
                  <a:ea typeface="微軟正黑體" pitchFamily="34" charset="-120"/>
                </a:rPr>
                <a:t>權責分明、成果分享</a:t>
              </a:r>
              <a:endParaRPr lang="zh-TW" altLang="en-US" sz="1800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1420876" y="2977942"/>
              <a:ext cx="1918062" cy="2413613"/>
            </a:xfrm>
            <a:prstGeom prst="rect">
              <a:avLst/>
            </a:prstGeom>
            <a:gradFill flip="none" rotWithShape="1">
              <a:gsLst>
                <a:gs pos="0">
                  <a:srgbClr val="CCFF66">
                    <a:shade val="30000"/>
                    <a:satMod val="115000"/>
                  </a:srgbClr>
                </a:gs>
                <a:gs pos="50000">
                  <a:srgbClr val="CCFF66">
                    <a:shade val="67500"/>
                    <a:satMod val="115000"/>
                  </a:srgbClr>
                </a:gs>
                <a:gs pos="100000">
                  <a:srgbClr val="CCFF66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全方位</a:t>
              </a:r>
              <a:r>
                <a:rPr lang="zh-TW" altLang="en-US" sz="20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設計</a:t>
              </a:r>
              <a:endParaRPr lang="en-US" altLang="zh-TW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defRPr/>
              </a:pPr>
              <a:r>
                <a:rPr lang="zh-TW" altLang="en-US" sz="20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應用</a:t>
              </a:r>
              <a:r>
                <a:rPr lang="zh-TW" altLang="en-US" sz="20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與服務</a:t>
              </a:r>
            </a:p>
            <a:p>
              <a:pPr algn="ctr">
                <a:defRPr/>
              </a:pPr>
              <a:endParaRPr lang="zh-TW" altLang="en-US" sz="2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5179623" y="2977942"/>
              <a:ext cx="1786639" cy="2413613"/>
            </a:xfrm>
            <a:prstGeom prst="rect">
              <a:avLst/>
            </a:prstGeom>
            <a:gradFill flip="none" rotWithShape="1">
              <a:gsLst>
                <a:gs pos="0">
                  <a:srgbClr val="CCFF66">
                    <a:shade val="30000"/>
                    <a:satMod val="115000"/>
                  </a:srgbClr>
                </a:gs>
                <a:gs pos="50000">
                  <a:srgbClr val="CCFF66">
                    <a:shade val="67500"/>
                    <a:satMod val="115000"/>
                  </a:srgbClr>
                </a:gs>
                <a:gs pos="100000">
                  <a:srgbClr val="CCFF66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品質、</a:t>
              </a:r>
              <a:r>
                <a:rPr lang="zh-TW" altLang="en-US" sz="20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尊重</a:t>
              </a:r>
              <a:endParaRPr lang="en-US" altLang="zh-TW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defRPr/>
              </a:pPr>
              <a:r>
                <a:rPr lang="zh-TW" altLang="en-US" sz="20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責任</a:t>
              </a:r>
              <a:r>
                <a:rPr lang="zh-TW" altLang="en-US" sz="20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、熱情</a:t>
              </a:r>
            </a:p>
            <a:p>
              <a:pPr algn="ctr">
                <a:defRPr/>
              </a:pPr>
              <a:endParaRPr lang="zh-TW" altLang="en-US" sz="2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3308668" y="2977942"/>
              <a:ext cx="1857036" cy="2413613"/>
            </a:xfrm>
            <a:prstGeom prst="rect">
              <a:avLst/>
            </a:prstGeom>
            <a:gradFill flip="none" rotWithShape="1">
              <a:gsLst>
                <a:gs pos="0">
                  <a:srgbClr val="CCFF66">
                    <a:shade val="30000"/>
                    <a:satMod val="115000"/>
                  </a:srgbClr>
                </a:gs>
                <a:gs pos="50000">
                  <a:srgbClr val="CCFF66">
                    <a:shade val="67500"/>
                    <a:satMod val="115000"/>
                  </a:srgbClr>
                </a:gs>
                <a:gs pos="100000">
                  <a:srgbClr val="CCFF66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榮譽與共</a:t>
              </a:r>
              <a:r>
                <a:rPr lang="zh-TW" altLang="en-US" sz="20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的</a:t>
              </a:r>
              <a:endParaRPr lang="en-US" altLang="zh-TW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defRPr/>
              </a:pPr>
              <a:r>
                <a:rPr lang="zh-TW" altLang="en-US" sz="20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團隊</a:t>
              </a:r>
              <a:r>
                <a:rPr lang="zh-TW" altLang="en-US" sz="20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精神</a:t>
              </a:r>
            </a:p>
            <a:p>
              <a:pPr algn="ctr">
                <a:defRPr/>
              </a:pPr>
              <a:endParaRPr lang="zh-TW" altLang="en-US" sz="2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4219877" y="5412969"/>
              <a:ext cx="3169065" cy="1076320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經營理念</a:t>
              </a:r>
              <a:endPara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defRPr/>
              </a:pPr>
              <a:r>
                <a:rPr lang="zh-TW" altLang="en-US" sz="1800" dirty="0">
                  <a:latin typeface="微軟正黑體" pitchFamily="34" charset="-120"/>
                  <a:ea typeface="微軟正黑體" pitchFamily="34" charset="-120"/>
                </a:rPr>
                <a:t>誠信務實、卓越創新</a:t>
              </a:r>
              <a:endParaRPr lang="en-US" altLang="zh-TW" sz="1800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defRPr/>
              </a:pPr>
              <a:r>
                <a:rPr lang="zh-TW" altLang="en-US" sz="1800" dirty="0">
                  <a:latin typeface="微軟正黑體" pitchFamily="34" charset="-120"/>
                  <a:ea typeface="微軟正黑體" pitchFamily="34" charset="-120"/>
                </a:rPr>
                <a:t>品質保證、顧客滿意</a:t>
              </a:r>
              <a:endParaRPr lang="zh-TW" altLang="en-US" sz="1800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 bwMode="auto">
            <a:xfrm>
              <a:off x="1717297" y="1342219"/>
              <a:ext cx="5013006" cy="1700384"/>
            </a:xfrm>
            <a:prstGeom prst="rect">
              <a:avLst/>
            </a:prstGeom>
            <a:noFill/>
          </p:spPr>
          <p:txBody>
            <a:bodyPr wrap="square" lIns="36000" tIns="36000" rIns="36000" bIns="36000">
              <a:spAutoFit/>
            </a:bodyPr>
            <a:lstStyle/>
            <a:p>
              <a:pPr algn="ctr">
                <a:lnSpc>
                  <a:spcPct val="200000"/>
                </a:lnSpc>
                <a:defRPr/>
              </a:pPr>
              <a:r>
                <a:rPr lang="zh-TW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企業使命</a:t>
              </a:r>
            </a:p>
            <a:p>
              <a:pPr marL="179388" lvl="1" indent="-179388" algn="ctr">
                <a:lnSpc>
                  <a:spcPts val="3000"/>
                </a:lnSpc>
                <a:defRPr/>
              </a:pPr>
              <a:r>
                <a:rPr lang="zh-TW" altLang="en-US" sz="20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提供產業電腦全方位設計應用與服務</a:t>
              </a:r>
            </a:p>
            <a:p>
              <a:pPr marL="179388" lvl="1" indent="-179388" algn="ctr">
                <a:lnSpc>
                  <a:spcPts val="3000"/>
                </a:lnSpc>
                <a:defRPr/>
              </a:pPr>
              <a:r>
                <a:rPr lang="zh-TW" altLang="en-US" sz="20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成為擁有關鍵技術之全球首要領導廠商</a:t>
              </a:r>
            </a:p>
          </p:txBody>
        </p:sp>
        <p:pic>
          <p:nvPicPr>
            <p:cNvPr id="13" name="圖片 27" descr="logo.png"/>
            <p:cNvPicPr>
              <a:picLocks noChangeAspect="1"/>
            </p:cNvPicPr>
            <p:nvPr/>
          </p:nvPicPr>
          <p:blipFill>
            <a:blip r:embed="rId2" cstate="print"/>
            <a:srcRect l="3693" t="13055" r="2785" b="12273"/>
            <a:stretch>
              <a:fillRect/>
            </a:stretch>
          </p:blipFill>
          <p:spPr bwMode="auto">
            <a:xfrm>
              <a:off x="3569173" y="1242867"/>
              <a:ext cx="1414462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經營理念</a:t>
            </a:r>
            <a:endParaRPr lang="zh-TW" altLang="en-US" dirty="0"/>
          </a:p>
        </p:txBody>
      </p:sp>
      <p:sp>
        <p:nvSpPr>
          <p:cNvPr id="11" name="Cloud"/>
          <p:cNvSpPr>
            <a:spLocks noChangeAspect="1" noEditPoints="1" noChangeArrowheads="1"/>
          </p:cNvSpPr>
          <p:nvPr/>
        </p:nvSpPr>
        <p:spPr bwMode="auto">
          <a:xfrm>
            <a:off x="6075563" y="1478150"/>
            <a:ext cx="1970689" cy="100587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flip="none" rotWithShape="1">
            <a:gsLst>
              <a:gs pos="15000">
                <a:srgbClr val="5E9EFF">
                  <a:alpha val="75000"/>
                </a:srgbClr>
              </a:gs>
              <a:gs pos="45000">
                <a:srgbClr val="85C2FF"/>
              </a:gs>
              <a:gs pos="85000">
                <a:srgbClr val="C4D6EB"/>
              </a:gs>
              <a:gs pos="100000">
                <a:srgbClr val="FFEBFA"/>
              </a:gs>
            </a:gsLst>
            <a:path path="circle">
              <a:fillToRect t="100000" r="100000"/>
            </a:path>
            <a:tileRect l="-100000" b="-100000"/>
          </a:gradFill>
          <a:ln w="9525">
            <a:solidFill>
              <a:srgbClr val="0099FF"/>
            </a:solidFill>
            <a:miter lim="800000"/>
            <a:headEnd/>
            <a:tailEnd/>
          </a:ln>
          <a:effectLst>
            <a:outerShdw blurRad="127000" dist="76200" dir="2700000" algn="ctr" rotWithShape="0">
              <a:srgbClr val="0070C0"/>
            </a:outerShdw>
          </a:effectLst>
        </p:spPr>
        <p:txBody>
          <a:bodyPr lIns="0" tIns="0" rIns="0" bIns="0" anchor="ctr"/>
          <a:lstStyle/>
          <a:p>
            <a:pPr algn="r">
              <a:defRPr/>
            </a:pPr>
            <a:r>
              <a:rPr lang="zh-TW" altLang="en-US" sz="24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擁抱夢想</a:t>
            </a:r>
          </a:p>
        </p:txBody>
      </p:sp>
      <p:sp>
        <p:nvSpPr>
          <p:cNvPr id="12" name="Cloud"/>
          <p:cNvSpPr>
            <a:spLocks noChangeAspect="1" noEditPoints="1" noChangeArrowheads="1"/>
          </p:cNvSpPr>
          <p:nvPr/>
        </p:nvSpPr>
        <p:spPr bwMode="auto">
          <a:xfrm>
            <a:off x="6840133" y="759171"/>
            <a:ext cx="1970689" cy="100587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flip="none" rotWithShape="1">
            <a:gsLst>
              <a:gs pos="15000">
                <a:srgbClr val="5E9EFF">
                  <a:alpha val="75000"/>
                </a:srgbClr>
              </a:gs>
              <a:gs pos="45000">
                <a:srgbClr val="85C2FF"/>
              </a:gs>
              <a:gs pos="85000">
                <a:srgbClr val="C4D6EB"/>
              </a:gs>
              <a:gs pos="100000">
                <a:srgbClr val="FFEBFA"/>
              </a:gs>
            </a:gsLst>
            <a:path path="circle">
              <a:fillToRect t="100000" r="100000"/>
            </a:path>
            <a:tileRect l="-100000" b="-100000"/>
          </a:gradFill>
          <a:ln w="9525">
            <a:solidFill>
              <a:srgbClr val="0099FF"/>
            </a:solidFill>
            <a:miter lim="800000"/>
            <a:headEnd/>
            <a:tailEnd/>
          </a:ln>
          <a:effectLst>
            <a:outerShdw blurRad="127000" dist="76200" dir="2700000" algn="ctr" rotWithShape="0">
              <a:srgbClr val="0070C0"/>
            </a:outerShdw>
          </a:effectLst>
        </p:spPr>
        <p:txBody>
          <a:bodyPr lIns="0" tIns="0" rIns="0" bIns="0" anchor="ctr"/>
          <a:lstStyle/>
          <a:p>
            <a:pPr algn="r">
              <a:defRPr/>
            </a:pPr>
            <a:r>
              <a:rPr lang="zh-TW" altLang="en-US" sz="24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快樂圓滿</a:t>
            </a: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38EF3-BA93-4EDE-BFA1-A346B2672947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主要產品 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841658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841658" y="27716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22" name="資料庫圖表 21"/>
          <p:cNvGraphicFramePr/>
          <p:nvPr/>
        </p:nvGraphicFramePr>
        <p:xfrm>
          <a:off x="1403648" y="1340768"/>
          <a:ext cx="648072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92057" y="1671684"/>
            <a:ext cx="1015795" cy="67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92058" y="2895820"/>
            <a:ext cx="1107734" cy="5587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" name="Picture 7" descr="http://www.arbor.com.tw/products/images/rugged_tablet_pc/rugged_tablet_pc_g0820_b_front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4065" y="4047947"/>
            <a:ext cx="1000663" cy="931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8"/>
          <p:cNvPicPr>
            <a:picLocks noChangeAspect="1" noChangeArrowheads="1"/>
          </p:cNvPicPr>
          <p:nvPr/>
        </p:nvPicPr>
        <p:blipFill>
          <a:blip r:embed="rId10" cstate="print"/>
          <a:srcRect t="15455"/>
          <a:stretch>
            <a:fillRect/>
          </a:stretch>
        </p:blipFill>
        <p:spPr bwMode="auto">
          <a:xfrm>
            <a:off x="1664066" y="5416099"/>
            <a:ext cx="936104" cy="67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38EF3-BA93-4EDE-BFA1-A346B2672947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全球營運及經銷據點</a:t>
            </a:r>
            <a:endParaRPr lang="zh-TW" altLang="en-US" dirty="0"/>
          </a:p>
        </p:txBody>
      </p:sp>
      <p:grpSp>
        <p:nvGrpSpPr>
          <p:cNvPr id="6" name="群組 20"/>
          <p:cNvGrpSpPr>
            <a:grpSpLocks/>
          </p:cNvGrpSpPr>
          <p:nvPr/>
        </p:nvGrpSpPr>
        <p:grpSpPr bwMode="auto">
          <a:xfrm>
            <a:off x="36512" y="1124744"/>
            <a:ext cx="9144000" cy="4703763"/>
            <a:chOff x="200025" y="2581274"/>
            <a:chExt cx="8610708" cy="4143375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contrast="24000"/>
            </a:blip>
            <a:srcRect/>
            <a:stretch>
              <a:fillRect/>
            </a:stretch>
          </p:blipFill>
          <p:spPr bwMode="auto">
            <a:xfrm>
              <a:off x="200025" y="2581274"/>
              <a:ext cx="8610708" cy="414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橢圓 7"/>
            <p:cNvSpPr/>
            <p:nvPr/>
          </p:nvSpPr>
          <p:spPr>
            <a:xfrm>
              <a:off x="3970932" y="3923464"/>
              <a:ext cx="85060" cy="8506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800" dirty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9" name="橢圓 8"/>
            <p:cNvSpPr/>
            <p:nvPr/>
          </p:nvSpPr>
          <p:spPr>
            <a:xfrm>
              <a:off x="7081129" y="4299000"/>
              <a:ext cx="85060" cy="8506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800" dirty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橢圓 9"/>
            <p:cNvSpPr/>
            <p:nvPr/>
          </p:nvSpPr>
          <p:spPr>
            <a:xfrm>
              <a:off x="7545572" y="5663610"/>
              <a:ext cx="85060" cy="8506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800" dirty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1" name="橢圓 10"/>
            <p:cNvSpPr/>
            <p:nvPr/>
          </p:nvSpPr>
          <p:spPr>
            <a:xfrm>
              <a:off x="6467195" y="5146159"/>
              <a:ext cx="85060" cy="8506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800" dirty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2" name="橢圓 11"/>
            <p:cNvSpPr/>
            <p:nvPr/>
          </p:nvSpPr>
          <p:spPr>
            <a:xfrm>
              <a:off x="6946835" y="4650124"/>
              <a:ext cx="85060" cy="8506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800" dirty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" name="橢圓 12"/>
            <p:cNvSpPr/>
            <p:nvPr/>
          </p:nvSpPr>
          <p:spPr>
            <a:xfrm>
              <a:off x="6622929" y="4645093"/>
              <a:ext cx="85060" cy="8506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800" dirty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4" name="橢圓 13"/>
            <p:cNvSpPr/>
            <p:nvPr/>
          </p:nvSpPr>
          <p:spPr>
            <a:xfrm>
              <a:off x="4541835" y="4377053"/>
              <a:ext cx="85060" cy="8506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800" dirty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" name="橢圓 14"/>
            <p:cNvSpPr/>
            <p:nvPr/>
          </p:nvSpPr>
          <p:spPr>
            <a:xfrm>
              <a:off x="4155442" y="4154858"/>
              <a:ext cx="85060" cy="8506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800" dirty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6" name="橢圓 15"/>
            <p:cNvSpPr/>
            <p:nvPr/>
          </p:nvSpPr>
          <p:spPr>
            <a:xfrm>
              <a:off x="1373889" y="4126761"/>
              <a:ext cx="85060" cy="8506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800" dirty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9" name="圓角矩形 18"/>
          <p:cNvSpPr/>
          <p:nvPr/>
        </p:nvSpPr>
        <p:spPr>
          <a:xfrm>
            <a:off x="2699792" y="4581128"/>
            <a:ext cx="4104456" cy="1800200"/>
          </a:xfrm>
          <a:prstGeom prst="roundRect">
            <a:avLst>
              <a:gd name="adj" fmla="val 8955"/>
            </a:avLst>
          </a:prstGeom>
          <a:gradFill>
            <a:gsLst>
              <a:gs pos="38679">
                <a:srgbClr val="84C1FF"/>
              </a:gs>
              <a:gs pos="0">
                <a:srgbClr val="5E9EFF"/>
              </a:gs>
              <a:gs pos="2000">
                <a:srgbClr val="85C2FF"/>
              </a:gs>
              <a:gs pos="100000">
                <a:srgbClr val="FFEBFA"/>
              </a:gs>
            </a:gsLst>
            <a:lin ang="16200000" scaled="0"/>
          </a:gradFill>
          <a:effectLst>
            <a:outerShdw blurRad="40000" dist="127000" dir="198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metal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pPr marL="355600" lvl="1" algn="ctr">
              <a:defRPr/>
            </a:pPr>
            <a:r>
              <a:rPr lang="zh-TW" altLang="en-US" sz="2400" b="1" u="sng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營運據點：</a:t>
            </a:r>
            <a:endParaRPr lang="en-US" altLang="zh-TW" sz="2400" b="1" u="sng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lvl="1" algn="ctr">
              <a:defRPr/>
            </a:pPr>
            <a:r>
              <a:rPr lang="zh-TW" altLang="en-US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中國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美國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新加坡</a:t>
            </a:r>
            <a:endParaRPr lang="en-US" altLang="zh-TW" sz="20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lvl="1" algn="ctr">
              <a:defRPr/>
            </a:pPr>
            <a:r>
              <a:rPr lang="zh-TW" altLang="en-US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韓國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法國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馬來西亞</a:t>
            </a:r>
            <a:endParaRPr lang="en-US" altLang="zh-TW" sz="20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lvl="1" algn="ctr">
              <a:defRPr/>
            </a:pPr>
            <a:r>
              <a:rPr lang="zh-TW" altLang="en-US" sz="2400" b="1" u="sng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經銷據點：</a:t>
            </a:r>
            <a:endParaRPr lang="en-US" altLang="zh-TW" sz="2400" b="1" u="sng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lvl="1" algn="ctr">
              <a:defRPr/>
            </a:pPr>
            <a:r>
              <a:rPr lang="zh-TW" altLang="en-US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義大利 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/ 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澳洲 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/ 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英國</a:t>
            </a:r>
            <a:endParaRPr lang="en-US" altLang="zh-TW" sz="20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38EF3-BA93-4EDE-BFA1-A346B2672947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17" name="橢圓 16"/>
          <p:cNvSpPr/>
          <p:nvPr/>
        </p:nvSpPr>
        <p:spPr bwMode="auto">
          <a:xfrm>
            <a:off x="6588224" y="3980508"/>
            <a:ext cx="90328" cy="965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800" dirty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796136" y="3933056"/>
            <a:ext cx="848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 smtClean="0">
                <a:ln w="3175">
                  <a:noFill/>
                </a:ln>
                <a:solidFill>
                  <a:schemeClr val="bg1"/>
                </a:solidFill>
              </a:rPr>
              <a:t>Malaysia</a:t>
            </a:r>
            <a:endParaRPr lang="zh-TW" altLang="en-US" sz="14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人力分析</a:t>
            </a:r>
            <a:endParaRPr lang="zh-TW" altLang="en-US" dirty="0"/>
          </a:p>
        </p:txBody>
      </p:sp>
      <p:graphicFrame>
        <p:nvGraphicFramePr>
          <p:cNvPr id="4" name="圖表 3"/>
          <p:cNvGraphicFramePr/>
          <p:nvPr/>
        </p:nvGraphicFramePr>
        <p:xfrm>
          <a:off x="3311352" y="1340768"/>
          <a:ext cx="583264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79512" y="1772816"/>
          <a:ext cx="3289299" cy="165618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{08FB837D-C827-4EFA-A057-4D05807E0F7C}</a:tableStyleId>
              </a:tblPr>
              <a:tblGrid>
                <a:gridCol w="1008112"/>
                <a:gridCol w="904271"/>
                <a:gridCol w="688458"/>
                <a:gridCol w="688458"/>
              </a:tblGrid>
              <a:tr h="32825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/>
                        <a:t>研發人員   共 </a:t>
                      </a:r>
                      <a:r>
                        <a:rPr lang="en-US" altLang="zh-TW" sz="1400" u="none" strike="noStrike" dirty="0" smtClean="0"/>
                        <a:t>92 </a:t>
                      </a:r>
                      <a:r>
                        <a:rPr lang="zh-TW" altLang="en-US" sz="1400" u="none" strike="noStrike" dirty="0"/>
                        <a:t>人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82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/>
                        <a:t>學歷分佈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/>
                        <a:t>高中</a:t>
                      </a:r>
                      <a:r>
                        <a:rPr lang="en-US" altLang="zh-TW" sz="1400" u="none" strike="noStrike" dirty="0"/>
                        <a:t>/</a:t>
                      </a:r>
                      <a:r>
                        <a:rPr lang="zh-TW" altLang="en-US" sz="1400" u="none" strike="noStrike" dirty="0"/>
                        <a:t>專科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/>
                        <a:t>大學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/>
                        <a:t>碩士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282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 smtClean="0"/>
                        <a:t>8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 smtClean="0"/>
                        <a:t>71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 smtClean="0"/>
                        <a:t>13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282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/>
                        <a:t>年資分佈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3</a:t>
                      </a:r>
                      <a:r>
                        <a:rPr lang="zh-TW" altLang="en-US" sz="1400" u="none" strike="noStrike" dirty="0"/>
                        <a:t>年以下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3-6</a:t>
                      </a:r>
                      <a:r>
                        <a:rPr lang="zh-TW" altLang="en-US" sz="1400" u="none" strike="noStrike"/>
                        <a:t>年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/>
                        <a:t>7</a:t>
                      </a:r>
                      <a:r>
                        <a:rPr lang="zh-TW" altLang="en-US" sz="1400" u="none" strike="noStrike"/>
                        <a:t>以上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431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 smtClean="0"/>
                        <a:t>57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27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/>
                        <a:t>8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文字方塊 19"/>
          <p:cNvSpPr txBox="1">
            <a:spLocks noChangeArrowheads="1"/>
          </p:cNvSpPr>
          <p:nvPr/>
        </p:nvSpPr>
        <p:spPr bwMode="auto">
          <a:xfrm>
            <a:off x="0" y="5445224"/>
            <a:ext cx="5184775" cy="87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400" b="1" dirty="0">
                <a:solidFill>
                  <a:srgbClr val="006666"/>
                </a:solidFill>
                <a:latin typeface="Book Antiqua" pitchFamily="18" charset="0"/>
                <a:ea typeface="標楷體" pitchFamily="65" charset="-120"/>
                <a:cs typeface="Arial" charset="0"/>
              </a:rPr>
              <a:t>集團總人數：</a:t>
            </a:r>
            <a:r>
              <a:rPr lang="en-US" altLang="zh-TW" sz="2400" b="1" dirty="0">
                <a:solidFill>
                  <a:srgbClr val="006666"/>
                </a:solidFill>
                <a:latin typeface="Book Antiqua" pitchFamily="18" charset="0"/>
                <a:ea typeface="標楷體" pitchFamily="65" charset="-120"/>
                <a:cs typeface="Arial" charset="0"/>
              </a:rPr>
              <a:t>426</a:t>
            </a:r>
            <a:r>
              <a:rPr lang="zh-TW" altLang="en-US" sz="2400" b="1" dirty="0">
                <a:solidFill>
                  <a:srgbClr val="006666"/>
                </a:solidFill>
                <a:latin typeface="Book Antiqua" pitchFamily="18" charset="0"/>
                <a:ea typeface="標楷體" pitchFamily="65" charset="-120"/>
                <a:cs typeface="Arial" charset="0"/>
              </a:rPr>
              <a:t>人</a:t>
            </a:r>
            <a:endParaRPr lang="en-US" altLang="zh-TW" sz="2400" b="1" dirty="0">
              <a:solidFill>
                <a:srgbClr val="006666"/>
              </a:solidFill>
              <a:latin typeface="Book Antiqua" pitchFamily="18" charset="0"/>
              <a:ea typeface="標楷體" pitchFamily="65" charset="-12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Book Antiqua" pitchFamily="18" charset="0"/>
                <a:ea typeface="標楷體" pitchFamily="65" charset="-120"/>
                <a:cs typeface="Arial" charset="0"/>
              </a:rPr>
              <a:t>（台北： </a:t>
            </a:r>
            <a:r>
              <a:rPr lang="en-US" altLang="zh-TW" sz="2000" dirty="0">
                <a:latin typeface="Book Antiqua" pitchFamily="18" charset="0"/>
                <a:ea typeface="標楷體" pitchFamily="65" charset="-120"/>
                <a:cs typeface="Arial" charset="0"/>
              </a:rPr>
              <a:t>211</a:t>
            </a:r>
            <a:r>
              <a:rPr lang="zh-TW" altLang="en-US" sz="2000" dirty="0">
                <a:latin typeface="Book Antiqua" pitchFamily="18" charset="0"/>
                <a:ea typeface="標楷體" pitchFamily="65" charset="-120"/>
                <a:cs typeface="Arial" charset="0"/>
              </a:rPr>
              <a:t>人；海外：</a:t>
            </a:r>
            <a:r>
              <a:rPr lang="en-US" altLang="zh-TW" sz="2000" dirty="0">
                <a:latin typeface="Book Antiqua" pitchFamily="18" charset="0"/>
                <a:ea typeface="標楷體" pitchFamily="65" charset="-120"/>
                <a:cs typeface="Arial" charset="0"/>
              </a:rPr>
              <a:t>215</a:t>
            </a:r>
            <a:r>
              <a:rPr lang="zh-TW" altLang="en-US" sz="2000" dirty="0">
                <a:latin typeface="Book Antiqua" pitchFamily="18" charset="0"/>
                <a:ea typeface="標楷體" pitchFamily="65" charset="-120"/>
                <a:cs typeface="Arial" charset="0"/>
              </a:rPr>
              <a:t>人）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38EF3-BA93-4EDE-BFA1-A346B2672947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\\192.168.2.10\tbgc01\新厂区图片\SMT 生产车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234928"/>
            <a:ext cx="2058232" cy="138989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\\192.168.2.10\tbgc01\新厂区图片\DIP生产线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6244" y="4234928"/>
            <a:ext cx="2125607" cy="141471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\\192.168.2.10\tbgc01\新厂区图片\AOI 光学检查仪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234928"/>
            <a:ext cx="2232248" cy="142062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大陸新廠概況</a:t>
            </a:r>
            <a:endParaRPr lang="zh-TW" altLang="en-US" dirty="0"/>
          </a:p>
        </p:txBody>
      </p:sp>
      <p:pic>
        <p:nvPicPr>
          <p:cNvPr id="9" name="Picture 8" descr="\\192.168.2.10\tbgc01\新厂区图片\IMG_61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20087" y="2836305"/>
            <a:ext cx="2130387" cy="145745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323528" y="1052736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TW" sz="2400" b="1" dirty="0" smtClean="0">
                <a:latin typeface="微軟正黑體" pitchFamily="34" charset="-120"/>
                <a:ea typeface="微軟正黑體" pitchFamily="34" charset="-120"/>
              </a:rPr>
              <a:t>磐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鴻</a:t>
            </a:r>
            <a:r>
              <a:rPr lang="zh-CN" altLang="zh-TW" sz="2400" b="1" dirty="0" smtClean="0">
                <a:latin typeface="微軟正黑體" pitchFamily="34" charset="-120"/>
                <a:ea typeface="微軟正黑體" pitchFamily="34" charset="-120"/>
              </a:rPr>
              <a:t>科技（深圳）有限公司</a:t>
            </a:r>
            <a:endParaRPr lang="en-US" altLang="zh-TW" sz="14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buFontTx/>
              <a:buBlip>
                <a:blip r:embed="rId6"/>
              </a:buBlip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主要生產項目：特定機種從主機板插件到完整系統組裝</a:t>
            </a:r>
            <a:endParaRPr lang="en-US" altLang="zh-CN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buFontTx/>
              <a:buBlip>
                <a:blip r:embed="rId6"/>
              </a:buBlip>
            </a:pPr>
            <a:r>
              <a:rPr lang="en-US" altLang="zh-CN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CN" altLang="zh-TW" dirty="0" smtClean="0">
                <a:latin typeface="微軟正黑體" pitchFamily="34" charset="-120"/>
                <a:ea typeface="微軟正黑體" pitchFamily="34" charset="-120"/>
              </a:rPr>
              <a:t>面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積</a:t>
            </a:r>
            <a:r>
              <a:rPr lang="zh-CN" altLang="zh-TW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2288.3</a:t>
            </a:r>
            <a:r>
              <a:rPr lang="zh-CN" altLang="zh-TW" dirty="0" smtClean="0">
                <a:latin typeface="微軟正黑體" pitchFamily="34" charset="-120"/>
                <a:ea typeface="微軟正黑體" pitchFamily="34" charset="-120"/>
              </a:rPr>
              <a:t>平方米</a:t>
            </a:r>
            <a:r>
              <a:rPr lang="en-US" altLang="zh-CN" dirty="0" smtClean="0">
                <a:latin typeface="微軟正黑體" pitchFamily="34" charset="-120"/>
                <a:ea typeface="微軟正黑體" pitchFamily="34" charset="-120"/>
              </a:rPr>
              <a:t> (692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坪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Picture 6" descr="\\192.168.2.10\tbgc01\新厂区图片\IMG_608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2836305"/>
            <a:ext cx="2158759" cy="155192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 descr="\\192.168.2.10\tbgc01\新厂区图片\IMG_61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2836305"/>
            <a:ext cx="2050897" cy="153817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38EF3-BA93-4EDE-BFA1-A346B2672947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7286</TotalTime>
  <Words>1197</Words>
  <Application>Microsoft Office PowerPoint</Application>
  <PresentationFormat>如螢幕大小 (4:3)</PresentationFormat>
  <Paragraphs>369</Paragraphs>
  <Slides>37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37</vt:i4>
      </vt:variant>
    </vt:vector>
  </HeadingPairs>
  <TitlesOfParts>
    <vt:vector size="39" baseType="lpstr">
      <vt:lpstr>Office 佈景主題</vt:lpstr>
      <vt:lpstr>自訂設計</vt:lpstr>
      <vt:lpstr>磐儀科技股份有限公司 公司簡介</vt:lpstr>
      <vt:lpstr>簡報大綱</vt:lpstr>
      <vt:lpstr>公司簡介</vt:lpstr>
      <vt:lpstr>基本概況</vt:lpstr>
      <vt:lpstr>經營理念</vt:lpstr>
      <vt:lpstr>主要產品 </vt:lpstr>
      <vt:lpstr>全球營運及經銷據點</vt:lpstr>
      <vt:lpstr>人力分析</vt:lpstr>
      <vt:lpstr>大陸新廠概況</vt:lpstr>
      <vt:lpstr>產業概況</vt:lpstr>
      <vt:lpstr>產業關聯圖</vt:lpstr>
      <vt:lpstr>產業特性</vt:lpstr>
      <vt:lpstr>產業需求大增</vt:lpstr>
      <vt:lpstr>產業應用趨勢</vt:lpstr>
      <vt:lpstr>產業發展優勢</vt:lpstr>
      <vt:lpstr>經營實績</vt:lpstr>
      <vt:lpstr>最近四年集團營收</vt:lpstr>
      <vt:lpstr>最近四年經營實績</vt:lpstr>
      <vt:lpstr>產品線佔營收比重</vt:lpstr>
      <vt:lpstr>知名客戶群</vt:lpstr>
      <vt:lpstr>競爭優勢</vt:lpstr>
      <vt:lpstr>產品開發歷程</vt:lpstr>
      <vt:lpstr>核心競爭力</vt:lpstr>
      <vt:lpstr>智慧醫療電腦</vt:lpstr>
      <vt:lpstr>產品得獎殊榮--</vt:lpstr>
      <vt:lpstr>產品得獎殊榮--</vt:lpstr>
      <vt:lpstr>產品得獎殊榮--國家玉山獎最佳產品類 </vt:lpstr>
      <vt:lpstr>未來展望</vt:lpstr>
      <vt:lpstr>未來展望</vt:lpstr>
      <vt:lpstr>強化市場定位</vt:lpstr>
      <vt:lpstr>強化品牌價值</vt:lpstr>
      <vt:lpstr>健全通路結構</vt:lpstr>
      <vt:lpstr>深化競爭優勢</vt:lpstr>
      <vt:lpstr>2013台灣精品獎表揚大會</vt:lpstr>
      <vt:lpstr>2013台灣精品獎表揚大會</vt:lpstr>
      <vt:lpstr>投影片 36</vt:lpstr>
      <vt:lpstr>投影片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rubykuo</dc:creator>
  <cp:lastModifiedBy>Arnb018</cp:lastModifiedBy>
  <cp:revision>493</cp:revision>
  <dcterms:created xsi:type="dcterms:W3CDTF">2013-01-11T08:55:49Z</dcterms:created>
  <dcterms:modified xsi:type="dcterms:W3CDTF">2013-04-09T07:46:36Z</dcterms:modified>
</cp:coreProperties>
</file>